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3"/>
  </p:notesMasterIdLst>
  <p:sldIdLst>
    <p:sldId id="284" r:id="rId6"/>
    <p:sldId id="420" r:id="rId7"/>
    <p:sldId id="281" r:id="rId8"/>
    <p:sldId id="421" r:id="rId9"/>
    <p:sldId id="410" r:id="rId10"/>
    <p:sldId id="431" r:id="rId11"/>
    <p:sldId id="432" r:id="rId12"/>
    <p:sldId id="433" r:id="rId13"/>
    <p:sldId id="434" r:id="rId14"/>
    <p:sldId id="435" r:id="rId15"/>
    <p:sldId id="424" r:id="rId16"/>
    <p:sldId id="260" r:id="rId17"/>
    <p:sldId id="426"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425" r:id="rId37"/>
    <p:sldId id="428" r:id="rId38"/>
    <p:sldId id="427" r:id="rId39"/>
    <p:sldId id="280" r:id="rId40"/>
    <p:sldId id="436" r:id="rId41"/>
    <p:sldId id="4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y Caines" initials="RC" lastIdx="2" clrIdx="0">
    <p:extLst>
      <p:ext uri="{19B8F6BF-5375-455C-9EA6-DF929625EA0E}">
        <p15:presenceInfo xmlns:p15="http://schemas.microsoft.com/office/powerpoint/2012/main" userId="S::caines@cbpp.org::890ffe11-ad5d-4f24-bddf-6f6642418366" providerId="AD"/>
      </p:ext>
    </p:extLst>
  </p:cmAuthor>
  <p:cmAuthor id="2" name="Christina Watson" initials="CW" lastIdx="1" clrIdx="1">
    <p:extLst>
      <p:ext uri="{19B8F6BF-5375-455C-9EA6-DF929625EA0E}">
        <p15:presenceInfo xmlns:p15="http://schemas.microsoft.com/office/powerpoint/2012/main" userId="S::christina.watson@koneconsulting.com::fd51db63-c8fb-46a4-9c05-5fcfc381b9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94694"/>
  </p:normalViewPr>
  <p:slideViewPr>
    <p:cSldViewPr snapToGrid="0" snapToObjects="1">
      <p:cViewPr varScale="1">
        <p:scale>
          <a:sx n="62" d="100"/>
          <a:sy n="62" d="100"/>
        </p:scale>
        <p:origin x="10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y Caines" userId="890ffe11-ad5d-4f24-bddf-6f6642418366" providerId="ADAL" clId="{5A131012-FF71-4D91-92B5-7390C9807551}"/>
    <pc:docChg chg="modSld">
      <pc:chgData name="Roxy Caines" userId="890ffe11-ad5d-4f24-bddf-6f6642418366" providerId="ADAL" clId="{5A131012-FF71-4D91-92B5-7390C9807551}" dt="2020-10-14T20:47:32.525" v="4" actId="20577"/>
      <pc:docMkLst>
        <pc:docMk/>
      </pc:docMkLst>
      <pc:sldChg chg="modSp mod">
        <pc:chgData name="Roxy Caines" userId="890ffe11-ad5d-4f24-bddf-6f6642418366" providerId="ADAL" clId="{5A131012-FF71-4D91-92B5-7390C9807551}" dt="2020-10-14T20:47:32.525" v="4" actId="20577"/>
        <pc:sldMkLst>
          <pc:docMk/>
          <pc:sldMk cId="802300791" sldId="280"/>
        </pc:sldMkLst>
        <pc:spChg chg="mod">
          <ac:chgData name="Roxy Caines" userId="890ffe11-ad5d-4f24-bddf-6f6642418366" providerId="ADAL" clId="{5A131012-FF71-4D91-92B5-7390C9807551}" dt="2020-10-14T20:47:32.525" v="4" actId="20577"/>
          <ac:spMkLst>
            <pc:docMk/>
            <pc:sldMk cId="802300791" sldId="280"/>
            <ac:spMk id="9" creationId="{E1814BFA-5916-4F4A-9144-FC81D7EF21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1DBC9-BAEC-5042-915C-BD8AE859F660}"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31A60-3103-3B4E-96FC-A6F0F0A0B752}" type="slidenum">
              <a:rPr lang="en-US" smtClean="0"/>
              <a:t>‹#›</a:t>
            </a:fld>
            <a:endParaRPr lang="en-US"/>
          </a:p>
        </p:txBody>
      </p:sp>
    </p:spTree>
    <p:extLst>
      <p:ext uri="{BB962C8B-B14F-4D97-AF65-F5344CB8AC3E}">
        <p14:creationId xmlns:p14="http://schemas.microsoft.com/office/powerpoint/2010/main" val="66024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52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95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31A60-3103-3B4E-96FC-A6F0F0A0B752}" type="slidenum">
              <a:rPr lang="en-US" smtClean="0"/>
              <a:t>25</a:t>
            </a:fld>
            <a:endParaRPr lang="en-US"/>
          </a:p>
        </p:txBody>
      </p:sp>
    </p:spTree>
    <p:extLst>
      <p:ext uri="{BB962C8B-B14F-4D97-AF65-F5344CB8AC3E}">
        <p14:creationId xmlns:p14="http://schemas.microsoft.com/office/powerpoint/2010/main" val="225496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31A60-3103-3B4E-96FC-A6F0F0A0B752}" type="slidenum">
              <a:rPr lang="en-US" smtClean="0"/>
              <a:t>28</a:t>
            </a:fld>
            <a:endParaRPr lang="en-US"/>
          </a:p>
        </p:txBody>
      </p:sp>
    </p:spTree>
    <p:extLst>
      <p:ext uri="{BB962C8B-B14F-4D97-AF65-F5344CB8AC3E}">
        <p14:creationId xmlns:p14="http://schemas.microsoft.com/office/powerpoint/2010/main" val="318744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22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99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31A60-3103-3B4E-96FC-A6F0F0A0B752}" type="slidenum">
              <a:rPr lang="en-US" smtClean="0"/>
              <a:t>36</a:t>
            </a:fld>
            <a:endParaRPr lang="en-US"/>
          </a:p>
        </p:txBody>
      </p:sp>
    </p:spTree>
    <p:extLst>
      <p:ext uri="{BB962C8B-B14F-4D97-AF65-F5344CB8AC3E}">
        <p14:creationId xmlns:p14="http://schemas.microsoft.com/office/powerpoint/2010/main" val="101508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70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69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16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67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ED368A-9804-402D-87D5-BFD388AB235A}" type="slidenum">
              <a:rPr lang="en-US" smtClean="0"/>
              <a:t>6</a:t>
            </a:fld>
            <a:endParaRPr lang="en-US"/>
          </a:p>
        </p:txBody>
      </p:sp>
    </p:spTree>
    <p:extLst>
      <p:ext uri="{BB962C8B-B14F-4D97-AF65-F5344CB8AC3E}">
        <p14:creationId xmlns:p14="http://schemas.microsoft.com/office/powerpoint/2010/main" val="115111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8FEF-F8B5-2E42-948A-2E4C35BD02E3}" type="slidenum">
              <a:rPr lang="en-US" smtClean="0"/>
              <a:t>7</a:t>
            </a:fld>
            <a:endParaRPr lang="en-US"/>
          </a:p>
        </p:txBody>
      </p:sp>
    </p:spTree>
    <p:extLst>
      <p:ext uri="{BB962C8B-B14F-4D97-AF65-F5344CB8AC3E}">
        <p14:creationId xmlns:p14="http://schemas.microsoft.com/office/powerpoint/2010/main" val="309840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A8FEF-F8B5-2E42-948A-2E4C35BD02E3}" type="slidenum">
              <a:rPr lang="en-US" smtClean="0"/>
              <a:t>8</a:t>
            </a:fld>
            <a:endParaRPr lang="en-US"/>
          </a:p>
        </p:txBody>
      </p:sp>
    </p:spTree>
    <p:extLst>
      <p:ext uri="{BB962C8B-B14F-4D97-AF65-F5344CB8AC3E}">
        <p14:creationId xmlns:p14="http://schemas.microsoft.com/office/powerpoint/2010/main" val="64101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78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A8FEF-F8B5-2E42-948A-2E4C35BD02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66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AF08-F18B-F14C-B5AE-D32B0854AE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9F78A4-5F09-124A-9828-64952DB19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0BF32C-B69D-324A-82B3-DDCDBCFBF18B}"/>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5" name="Footer Placeholder 4">
            <a:extLst>
              <a:ext uri="{FF2B5EF4-FFF2-40B4-BE49-F238E27FC236}">
                <a16:creationId xmlns:a16="http://schemas.microsoft.com/office/drawing/2014/main" id="{2347C40A-1F70-384C-A59E-06633E844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471DF-DE46-CD46-A335-C5A71B4DAECE}"/>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94572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985A-C479-254A-BA46-D7826D423D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12771-A258-774E-949A-F93D090B3B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5B0AD-02CF-3A47-82BB-9E7D34CBE7BF}"/>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5" name="Footer Placeholder 4">
            <a:extLst>
              <a:ext uri="{FF2B5EF4-FFF2-40B4-BE49-F238E27FC236}">
                <a16:creationId xmlns:a16="http://schemas.microsoft.com/office/drawing/2014/main" id="{0D37DE5F-81CF-994F-9345-C13CCF133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8F3E1-0CD8-5D4C-9FDC-ACD46615BF14}"/>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372932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04764E-4300-354B-A67D-ABEBAE114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0B81B-7AFF-BA46-8175-F3BEA3D892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3D9C5-855E-AE45-AF2B-A4C2271583C0}"/>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5" name="Footer Placeholder 4">
            <a:extLst>
              <a:ext uri="{FF2B5EF4-FFF2-40B4-BE49-F238E27FC236}">
                <a16:creationId xmlns:a16="http://schemas.microsoft.com/office/drawing/2014/main" id="{00A1AA49-6032-284C-8BFF-EE4FEFD03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44B1A-20C0-F746-89B4-C495E188E814}"/>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378735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A572-5BD1-C541-AAFF-DC69750E4C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20108-9BCE-8B42-8C17-8E4B22C77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76C96-F620-3749-8370-5B1419636CDC}"/>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5" name="Footer Placeholder 4">
            <a:extLst>
              <a:ext uri="{FF2B5EF4-FFF2-40B4-BE49-F238E27FC236}">
                <a16:creationId xmlns:a16="http://schemas.microsoft.com/office/drawing/2014/main" id="{F7D07FFA-EB0E-2F43-8E89-56ECA9441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BF5B0-089D-8B40-8083-873A4FF89705}"/>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76692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2C8A-FDB8-6049-98C9-23C0BE2B5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C7996-BCF5-2C45-8FE1-18301CDBD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3CDA2-4419-624F-A598-1F20BC29481B}"/>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5" name="Footer Placeholder 4">
            <a:extLst>
              <a:ext uri="{FF2B5EF4-FFF2-40B4-BE49-F238E27FC236}">
                <a16:creationId xmlns:a16="http://schemas.microsoft.com/office/drawing/2014/main" id="{F04CA8BC-9A26-3243-8BCC-4AD10C521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C82D2-0340-4F43-A587-6A6EF4476D03}"/>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429068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D041-AA0F-8645-B818-3B29B53C0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27FEC2-8DAA-784D-889F-94738C527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86508-E760-2B43-AAF8-C43CBBBF318D}"/>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5" name="Footer Placeholder 4">
            <a:extLst>
              <a:ext uri="{FF2B5EF4-FFF2-40B4-BE49-F238E27FC236}">
                <a16:creationId xmlns:a16="http://schemas.microsoft.com/office/drawing/2014/main" id="{05F96341-6075-7849-A4B6-DA6DC6952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13BDB-DBF1-BB4C-96F5-F56B5B2D4DEB}"/>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237808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F6A9-8414-BB43-A9D1-EBFBB75D6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8B0511-7C56-344D-8DC8-7E895795C2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7CE987-8336-1E4D-B06A-044D974A9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AA762-0C84-AD44-AC99-8E4E52D94C19}"/>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6" name="Footer Placeholder 5">
            <a:extLst>
              <a:ext uri="{FF2B5EF4-FFF2-40B4-BE49-F238E27FC236}">
                <a16:creationId xmlns:a16="http://schemas.microsoft.com/office/drawing/2014/main" id="{AB990918-D6D8-A045-A0ED-CD65D7019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A8DA0-69E6-184F-A0A7-503B6ACC843C}"/>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329502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11B6-7CAF-B744-9FD1-A684B5B680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A02474-900C-1A4F-83AD-AB2A160D68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F345A-B4F3-274F-9FC7-3156E2DB58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3DEA21-8F14-B24F-B3D4-3C8B18491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DD94A-A261-114D-8886-C916610C31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4AD50-4433-0744-93C9-3B36EA8BA0D2}"/>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8" name="Footer Placeholder 7">
            <a:extLst>
              <a:ext uri="{FF2B5EF4-FFF2-40B4-BE49-F238E27FC236}">
                <a16:creationId xmlns:a16="http://schemas.microsoft.com/office/drawing/2014/main" id="{60463981-ACB4-384B-A2F0-4CD8219D07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85016-2691-F24E-9D14-F295C2AF01BC}"/>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1157693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3533-FFC4-0745-B1E3-5EA1C2ECA1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03DF6-659E-664C-8FBB-10C3F054E662}"/>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4" name="Footer Placeholder 3">
            <a:extLst>
              <a:ext uri="{FF2B5EF4-FFF2-40B4-BE49-F238E27FC236}">
                <a16:creationId xmlns:a16="http://schemas.microsoft.com/office/drawing/2014/main" id="{38E23612-B167-F749-8AE8-726BF31E36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81AD76-F4F9-7344-9BFD-42A24371A898}"/>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396559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4ED75-EFC3-EB4E-ACE2-445BB4E26FD4}"/>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3" name="Footer Placeholder 2">
            <a:extLst>
              <a:ext uri="{FF2B5EF4-FFF2-40B4-BE49-F238E27FC236}">
                <a16:creationId xmlns:a16="http://schemas.microsoft.com/office/drawing/2014/main" id="{31886FF1-F82B-D540-8C6E-860FDE501A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AEBCFE-532B-3E47-A0A1-354F5F2F741A}"/>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3322141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1DB7-F8CC-3941-9D57-349C90ECD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88392-956F-A244-A8A3-667B49A5F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1D309-11CF-EF49-9F38-52532BF9E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85C11-45B0-9C49-8100-83D5C5BD5587}"/>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6" name="Footer Placeholder 5">
            <a:extLst>
              <a:ext uri="{FF2B5EF4-FFF2-40B4-BE49-F238E27FC236}">
                <a16:creationId xmlns:a16="http://schemas.microsoft.com/office/drawing/2014/main" id="{22DD8BDD-6333-2D40-AFF8-4CB31DF5F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E403D-6DA7-D444-B0C6-0D2352AA5C2A}"/>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201920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78FB-395D-1A4A-B31A-66B080A2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0C43C-DDC3-C64F-AFD7-272F44A23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1F5EB-4588-8141-9A8B-20AFED021385}"/>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5" name="Footer Placeholder 4">
            <a:extLst>
              <a:ext uri="{FF2B5EF4-FFF2-40B4-BE49-F238E27FC236}">
                <a16:creationId xmlns:a16="http://schemas.microsoft.com/office/drawing/2014/main" id="{757E44CE-59D1-3847-B9E2-AAA2818A2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38451-6E58-304F-9327-D92C386CE955}"/>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3993289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1A30-6086-DC48-A0B1-4B99374F5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C13670-4384-3A4E-8113-DE588374C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E3BA3-288C-CF4C-82DD-25B91C836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9BA9A-E0F6-BD47-952D-A33A7E8B9B3D}"/>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6" name="Footer Placeholder 5">
            <a:extLst>
              <a:ext uri="{FF2B5EF4-FFF2-40B4-BE49-F238E27FC236}">
                <a16:creationId xmlns:a16="http://schemas.microsoft.com/office/drawing/2014/main" id="{6B7B7D1F-675A-3645-86DF-6E20CAF6D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8B8CE-7DE1-5A4F-AF4C-659301D81B54}"/>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252770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DB5D-93F6-B54A-911C-99EA64483B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13BFE8-F501-BE4E-BF30-9D663A190D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99E43-78FC-3D46-B028-883072AF65A4}"/>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5" name="Footer Placeholder 4">
            <a:extLst>
              <a:ext uri="{FF2B5EF4-FFF2-40B4-BE49-F238E27FC236}">
                <a16:creationId xmlns:a16="http://schemas.microsoft.com/office/drawing/2014/main" id="{00CA2D26-DFF8-6847-8828-5141DA499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04663-70E0-6E45-A458-0E20885FC42E}"/>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200258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23CD4-37B0-8F4D-9554-71048FD292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CFDDE-45C2-3040-B0F6-D44AA6D081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E18F3-B4FC-BF44-A25F-0D2ADB940FEB}"/>
              </a:ext>
            </a:extLst>
          </p:cNvPr>
          <p:cNvSpPr>
            <a:spLocks noGrp="1"/>
          </p:cNvSpPr>
          <p:nvPr>
            <p:ph type="dt" sz="half" idx="10"/>
          </p:nvPr>
        </p:nvSpPr>
        <p:spPr/>
        <p:txBody>
          <a:bodyPr/>
          <a:lstStyle/>
          <a:p>
            <a:fld id="{43D65E36-A3C2-DD40-9346-13723A2259F1}" type="datetimeFigureOut">
              <a:rPr lang="en-US" smtClean="0"/>
              <a:t>10/14/2020</a:t>
            </a:fld>
            <a:endParaRPr lang="en-US"/>
          </a:p>
        </p:txBody>
      </p:sp>
      <p:sp>
        <p:nvSpPr>
          <p:cNvPr id="5" name="Footer Placeholder 4">
            <a:extLst>
              <a:ext uri="{FF2B5EF4-FFF2-40B4-BE49-F238E27FC236}">
                <a16:creationId xmlns:a16="http://schemas.microsoft.com/office/drawing/2014/main" id="{0DDFF9F1-A3C3-2D48-8A42-7A5395F8E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7D3B8-587E-CB4A-81B4-CE695A5B1F39}"/>
              </a:ext>
            </a:extLst>
          </p:cNvPr>
          <p:cNvSpPr>
            <a:spLocks noGrp="1"/>
          </p:cNvSpPr>
          <p:nvPr>
            <p:ph type="sldNum" sz="quarter" idx="12"/>
          </p:nvPr>
        </p:nvSpPr>
        <p:spPr/>
        <p:txBody>
          <a:bodyPr/>
          <a:lstStyle/>
          <a:p>
            <a:fld id="{83260A24-66D0-7D48-936D-9679BD6668F0}" type="slidenum">
              <a:rPr lang="en-US" smtClean="0"/>
              <a:t>‹#›</a:t>
            </a:fld>
            <a:endParaRPr lang="en-US"/>
          </a:p>
        </p:txBody>
      </p:sp>
    </p:spTree>
    <p:extLst>
      <p:ext uri="{BB962C8B-B14F-4D97-AF65-F5344CB8AC3E}">
        <p14:creationId xmlns:p14="http://schemas.microsoft.com/office/powerpoint/2010/main" val="30823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0093-8BFA-6744-B16C-40528552D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87C688-C913-9242-9055-DD4396DF2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FB5865-776A-E94E-A1EF-6861FBC2BB1B}"/>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5" name="Footer Placeholder 4">
            <a:extLst>
              <a:ext uri="{FF2B5EF4-FFF2-40B4-BE49-F238E27FC236}">
                <a16:creationId xmlns:a16="http://schemas.microsoft.com/office/drawing/2014/main" id="{226B8614-A063-6C4C-83CF-D26AC09E3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8FBC1-D349-B944-9E15-048C36737480}"/>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183677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3264-9330-6D4D-8366-B4CC6E8CF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376C5-5C34-4240-8E3F-6D1423A41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179B7-EFE4-D44C-B6FD-16B35D2B98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D30FD7-55E1-0545-8254-835510A0D148}"/>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6" name="Footer Placeholder 5">
            <a:extLst>
              <a:ext uri="{FF2B5EF4-FFF2-40B4-BE49-F238E27FC236}">
                <a16:creationId xmlns:a16="http://schemas.microsoft.com/office/drawing/2014/main" id="{D292243F-2F4C-4A42-99DD-95D058A09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B6D2F-CE57-1141-815C-DA9B4736AA41}"/>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234019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CE6F-FBE7-CA4E-8AB5-C30C679583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02E5F-C359-434A-9FDA-3D70A6687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479DA9-FEA6-1645-AEB3-0537CBCB36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26B3A4-D464-624A-904A-AA8A23E37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CEEEE2-10FB-934F-9D7A-7D8143FD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6C8BC-B684-784F-AD26-2175009978DB}"/>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8" name="Footer Placeholder 7">
            <a:extLst>
              <a:ext uri="{FF2B5EF4-FFF2-40B4-BE49-F238E27FC236}">
                <a16:creationId xmlns:a16="http://schemas.microsoft.com/office/drawing/2014/main" id="{D940A9C4-B32C-5244-B535-BBABF99C20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D06A2-8D63-5949-BDA5-6F328CF04A79}"/>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11716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F8DA-A74F-AE4C-B9E2-BF9D5283F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BDFBFE-7BF3-5E41-8C4D-72D13B73D6CB}"/>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4" name="Footer Placeholder 3">
            <a:extLst>
              <a:ext uri="{FF2B5EF4-FFF2-40B4-BE49-F238E27FC236}">
                <a16:creationId xmlns:a16="http://schemas.microsoft.com/office/drawing/2014/main" id="{CBA95E25-2B8D-244C-8893-C99F93916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04639E-A652-0D4C-B668-BC72CF2557E8}"/>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382587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22F93-52B2-164B-8F83-8A9747223E21}"/>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3" name="Footer Placeholder 2">
            <a:extLst>
              <a:ext uri="{FF2B5EF4-FFF2-40B4-BE49-F238E27FC236}">
                <a16:creationId xmlns:a16="http://schemas.microsoft.com/office/drawing/2014/main" id="{5EB55A50-59A1-1044-8224-966874D42A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241D2-337A-2C41-BD76-C3A71C4B4F82}"/>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331945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B5DE-195B-424D-805B-F357054A5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C38B2B-0A88-A848-8AFF-1D56A0045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5886AE-9E09-7240-A905-C6792CD0A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41951-D671-0940-80AE-E07B65E7080F}"/>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6" name="Footer Placeholder 5">
            <a:extLst>
              <a:ext uri="{FF2B5EF4-FFF2-40B4-BE49-F238E27FC236}">
                <a16:creationId xmlns:a16="http://schemas.microsoft.com/office/drawing/2014/main" id="{7015C3EC-BFE2-E942-BABA-BCBCEC6F3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2954-D201-BA4C-BE47-349CB049D829}"/>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371131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544F-6E06-7642-96C1-819B69BAF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C05D1B-B721-BE42-8EF5-A70C5A0447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D889FD-79F1-EB48-B5B6-09AF4CF53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96B34-E166-7641-9B1D-235BE0C0D129}"/>
              </a:ext>
            </a:extLst>
          </p:cNvPr>
          <p:cNvSpPr>
            <a:spLocks noGrp="1"/>
          </p:cNvSpPr>
          <p:nvPr>
            <p:ph type="dt" sz="half" idx="10"/>
          </p:nvPr>
        </p:nvSpPr>
        <p:spPr/>
        <p:txBody>
          <a:bodyPr/>
          <a:lstStyle/>
          <a:p>
            <a:fld id="{BD1060A1-1B34-2741-9D57-56F5C90E068E}" type="datetimeFigureOut">
              <a:rPr lang="en-US" smtClean="0"/>
              <a:t>10/14/2020</a:t>
            </a:fld>
            <a:endParaRPr lang="en-US"/>
          </a:p>
        </p:txBody>
      </p:sp>
      <p:sp>
        <p:nvSpPr>
          <p:cNvPr id="6" name="Footer Placeholder 5">
            <a:extLst>
              <a:ext uri="{FF2B5EF4-FFF2-40B4-BE49-F238E27FC236}">
                <a16:creationId xmlns:a16="http://schemas.microsoft.com/office/drawing/2014/main" id="{61ABD048-4588-9A46-BA0A-8447031EF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4DD4B-4DE0-9B4A-9E40-8A6156494A0A}"/>
              </a:ext>
            </a:extLst>
          </p:cNvPr>
          <p:cNvSpPr>
            <a:spLocks noGrp="1"/>
          </p:cNvSpPr>
          <p:nvPr>
            <p:ph type="sldNum" sz="quarter" idx="12"/>
          </p:nvPr>
        </p:nvSpPr>
        <p:spPr/>
        <p:txBody>
          <a:bodyPr/>
          <a:lstStyle/>
          <a:p>
            <a:fld id="{B2AC4F95-D0CE-BB48-8842-8D3BE0FCFDE9}" type="slidenum">
              <a:rPr lang="en-US" smtClean="0"/>
              <a:t>‹#›</a:t>
            </a:fld>
            <a:endParaRPr lang="en-US"/>
          </a:p>
        </p:txBody>
      </p:sp>
    </p:spTree>
    <p:extLst>
      <p:ext uri="{BB962C8B-B14F-4D97-AF65-F5344CB8AC3E}">
        <p14:creationId xmlns:p14="http://schemas.microsoft.com/office/powerpoint/2010/main" val="168356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E1E7FC-4D46-7746-B67D-D3CEF583E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3B631B-2E93-3C49-8CC6-EFAC6BEE9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FF5C2-D9F9-E84B-B3C3-48BEE6310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060A1-1B34-2741-9D57-56F5C90E068E}" type="datetimeFigureOut">
              <a:rPr lang="en-US" smtClean="0"/>
              <a:t>10/14/2020</a:t>
            </a:fld>
            <a:endParaRPr lang="en-US"/>
          </a:p>
        </p:txBody>
      </p:sp>
      <p:sp>
        <p:nvSpPr>
          <p:cNvPr id="5" name="Footer Placeholder 4">
            <a:extLst>
              <a:ext uri="{FF2B5EF4-FFF2-40B4-BE49-F238E27FC236}">
                <a16:creationId xmlns:a16="http://schemas.microsoft.com/office/drawing/2014/main" id="{FDC2FA7A-6CC2-FA45-9CE9-65E7B147F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CD080-A839-E246-8F7E-492D20F78E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C4F95-D0CE-BB48-8842-8D3BE0FCFDE9}" type="slidenum">
              <a:rPr lang="en-US" smtClean="0"/>
              <a:t>‹#›</a:t>
            </a:fld>
            <a:endParaRPr lang="en-US"/>
          </a:p>
        </p:txBody>
      </p:sp>
    </p:spTree>
    <p:extLst>
      <p:ext uri="{BB962C8B-B14F-4D97-AF65-F5344CB8AC3E}">
        <p14:creationId xmlns:p14="http://schemas.microsoft.com/office/powerpoint/2010/main" val="102802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3E774-FBA3-D64C-A2C9-2EDECBF77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187825-B31E-3E4B-A700-936295F62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F17FA-E16E-C149-A559-5D14D4604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65E36-A3C2-DD40-9346-13723A2259F1}" type="datetimeFigureOut">
              <a:rPr lang="en-US" smtClean="0"/>
              <a:t>10/14/2020</a:t>
            </a:fld>
            <a:endParaRPr lang="en-US"/>
          </a:p>
        </p:txBody>
      </p:sp>
      <p:sp>
        <p:nvSpPr>
          <p:cNvPr id="5" name="Footer Placeholder 4">
            <a:extLst>
              <a:ext uri="{FF2B5EF4-FFF2-40B4-BE49-F238E27FC236}">
                <a16:creationId xmlns:a16="http://schemas.microsoft.com/office/drawing/2014/main" id="{30F68C98-6294-DE40-B6FF-3A09A5A0A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D4A6BD-3AA2-F54F-80EC-117B01567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60A24-66D0-7D48-936D-9679BD6668F0}" type="slidenum">
              <a:rPr lang="en-US" smtClean="0"/>
              <a:t>‹#›</a:t>
            </a:fld>
            <a:endParaRPr lang="en-US"/>
          </a:p>
        </p:txBody>
      </p:sp>
    </p:spTree>
    <p:extLst>
      <p:ext uri="{BB962C8B-B14F-4D97-AF65-F5344CB8AC3E}">
        <p14:creationId xmlns:p14="http://schemas.microsoft.com/office/powerpoint/2010/main" val="3357295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rs.gov/coronavirus/non-filers-enter-payment-info-here" TargetMode="External"/><Relationship Id="rId2" Type="http://schemas.openxmlformats.org/officeDocument/2006/relationships/hyperlink" Target="https://www.irs.gov/coronavirus/non-filers-enter-payment-info-her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filefillableforms.com/#/fd/EconomicImpactPaymen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gedatasecurity.com/hs-fs/hubfs/images/blog/how-to-create-a-strong-password.png?width=591&amp;height=681&amp;name=how-to-create-a-strong-password.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itcoutreach.org/tax-filing/coronavirus/what-to-know-about-the-economic-impact-payments-stimulus-checks/#child" TargetMode="External"/><Relationship Id="rId7" Type="http://schemas.openxmlformats.org/officeDocument/2006/relationships/hyperlink" Target="https://covidbanking.joinbankon.org/" TargetMode="External"/><Relationship Id="rId2" Type="http://schemas.openxmlformats.org/officeDocument/2006/relationships/hyperlink" Target="https://www.thebalance.com/claiming-dependents-3193028#qualifying-rules-for-taxpayers" TargetMode="External"/><Relationship Id="rId1" Type="http://schemas.openxmlformats.org/officeDocument/2006/relationships/slideLayout" Target="../slideLayouts/slideLayout2.xml"/><Relationship Id="rId6" Type="http://schemas.openxmlformats.org/officeDocument/2006/relationships/hyperlink" Target="https://www.paypal.com/us/smarthelp/article/how-do-i-set-up-direct-deposit-to-receive-the-economic-impact-payment-in-my-account-with-paypal-faq4233" TargetMode="External"/><Relationship Id="rId5" Type="http://schemas.openxmlformats.org/officeDocument/2006/relationships/hyperlink" Target="https://venmo.com/about/stimulus/" TargetMode="External"/><Relationship Id="rId4" Type="http://schemas.openxmlformats.org/officeDocument/2006/relationships/hyperlink" Target="https://cash.app/help/us/en-us/1018-cash-app-the-stimulus-and-yo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2" Type="http://schemas.openxmlformats.org/officeDocument/2006/relationships/hyperlink" Target="https://www.cbpp.org/stimulus-payments-outreach-research"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hyperlink" Target="https://www.irs.gov/coronavirus/economic-impact-payment-information-center" TargetMode="External"/><Relationship Id="rId2" Type="http://schemas.openxmlformats.org/officeDocument/2006/relationships/hyperlink" Target="https://www.freefilefillableforms.com/#/fd/eip.faqs" TargetMode="External"/><Relationship Id="rId1" Type="http://schemas.openxmlformats.org/officeDocument/2006/relationships/slideLayout" Target="../slideLayouts/slideLayout2.xml"/><Relationship Id="rId5" Type="http://schemas.openxmlformats.org/officeDocument/2006/relationships/hyperlink" Target="https://irs.treasury.gov/freetaxprep/" TargetMode="External"/><Relationship Id="rId4" Type="http://schemas.openxmlformats.org/officeDocument/2006/relationships/hyperlink" Target="https://www.irs.gov/getmypaymen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ccounts.google.com/signu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ol.com/" TargetMode="External"/><Relationship Id="rId5" Type="http://schemas.openxmlformats.org/officeDocument/2006/relationships/hyperlink" Target="https://signup.mail.com/" TargetMode="External"/><Relationship Id="rId4" Type="http://schemas.openxmlformats.org/officeDocument/2006/relationships/hyperlink" Target="https://login.yahoo.com/account/creat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687"/>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93BBF-A066-994A-BDF3-FCCAE2E1C834}"/>
              </a:ext>
            </a:extLst>
          </p:cNvPr>
          <p:cNvSpPr>
            <a:spLocks noGrp="1"/>
          </p:cNvSpPr>
          <p:nvPr>
            <p:ph type="ctrTitle"/>
          </p:nvPr>
        </p:nvSpPr>
        <p:spPr>
          <a:xfrm>
            <a:off x="1848465" y="3883185"/>
            <a:ext cx="8495070" cy="1784402"/>
          </a:xfrm>
        </p:spPr>
        <p:txBody>
          <a:bodyPr anchor="b">
            <a:noAutofit/>
          </a:bodyPr>
          <a:lstStyle/>
          <a:p>
            <a:r>
              <a:rPr lang="en-US" sz="6600" b="1" dirty="0">
                <a:solidFill>
                  <a:srgbClr val="FFFFFF"/>
                </a:solidFill>
                <a:latin typeface="Californian FB" panose="0207040306080B030204" pitchFamily="18" charset="0"/>
              </a:rPr>
              <a:t>Economic Impact Payments (EIP)</a:t>
            </a:r>
          </a:p>
        </p:txBody>
      </p:sp>
      <p:sp>
        <p:nvSpPr>
          <p:cNvPr id="31" name="Oval 3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5" descr="Money">
            <a:extLst>
              <a:ext uri="{FF2B5EF4-FFF2-40B4-BE49-F238E27FC236}">
                <a16:creationId xmlns:a16="http://schemas.microsoft.com/office/drawing/2014/main" id="{9B6C98D3-56AA-483C-B5E7-F17E59659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24814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74726-3EB3-45B8-B60D-3CA319B46879}"/>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9B56775-281A-4F55-BCFE-32370EBD3DF6}"/>
              </a:ext>
            </a:extLst>
          </p:cNvPr>
          <p:cNvGrpSpPr/>
          <p:nvPr/>
        </p:nvGrpSpPr>
        <p:grpSpPr>
          <a:xfrm>
            <a:off x="10919460" y="386556"/>
            <a:ext cx="1272540" cy="1244124"/>
            <a:chOff x="10919460" y="386556"/>
            <a:chExt cx="1272540" cy="1244124"/>
          </a:xfrm>
        </p:grpSpPr>
        <p:sp>
          <p:nvSpPr>
            <p:cNvPr id="6" name="Right Triangle 5">
              <a:extLst>
                <a:ext uri="{FF2B5EF4-FFF2-40B4-BE49-F238E27FC236}">
                  <a16:creationId xmlns:a16="http://schemas.microsoft.com/office/drawing/2014/main" id="{4AECC467-B88D-4035-A662-55E407012F0E}"/>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B4274A3E-6F8E-42B9-9209-EB3399D566B2}"/>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6F5B09F8-4602-418A-B15F-AFCD3385A894}"/>
              </a:ext>
            </a:extLst>
          </p:cNvPr>
          <p:cNvPicPr>
            <a:picLocks noChangeAspect="1"/>
          </p:cNvPicPr>
          <p:nvPr/>
        </p:nvPicPr>
        <p:blipFill>
          <a:blip r:embed="rId3"/>
          <a:stretch>
            <a:fillRect/>
          </a:stretch>
        </p:blipFill>
        <p:spPr>
          <a:xfrm>
            <a:off x="6978603" y="2102334"/>
            <a:ext cx="4756197" cy="4128784"/>
          </a:xfrm>
          <a:prstGeom prst="rect">
            <a:avLst/>
          </a:prstGeom>
        </p:spPr>
      </p:pic>
      <p:sp>
        <p:nvSpPr>
          <p:cNvPr id="11" name="Title 1">
            <a:extLst>
              <a:ext uri="{FF2B5EF4-FFF2-40B4-BE49-F238E27FC236}">
                <a16:creationId xmlns:a16="http://schemas.microsoft.com/office/drawing/2014/main" id="{B44C3A58-F421-4CF7-AD82-5A210154CC65}"/>
              </a:ext>
            </a:extLst>
          </p:cNvPr>
          <p:cNvSpPr>
            <a:spLocks noGrp="1"/>
          </p:cNvSpPr>
          <p:nvPr>
            <p:ph type="title"/>
          </p:nvPr>
        </p:nvSpPr>
        <p:spPr>
          <a:xfrm>
            <a:off x="838200" y="152558"/>
            <a:ext cx="10515600" cy="1325563"/>
          </a:xfrm>
        </p:spPr>
        <p:txBody>
          <a:bodyPr>
            <a:noAutofit/>
          </a:bodyPr>
          <a:lstStyle/>
          <a:p>
            <a:pPr algn="ctr"/>
            <a:r>
              <a:rPr lang="en-US" sz="6000" b="1" dirty="0">
                <a:solidFill>
                  <a:schemeClr val="bg1"/>
                </a:solidFill>
                <a:latin typeface="Californian FB" panose="0207040306080B030204" pitchFamily="18" charset="0"/>
              </a:rPr>
              <a:t>Who Should You Look For? </a:t>
            </a:r>
          </a:p>
        </p:txBody>
      </p:sp>
      <p:sp>
        <p:nvSpPr>
          <p:cNvPr id="12" name="TextBox 11">
            <a:extLst>
              <a:ext uri="{FF2B5EF4-FFF2-40B4-BE49-F238E27FC236}">
                <a16:creationId xmlns:a16="http://schemas.microsoft.com/office/drawing/2014/main" id="{CE190803-A782-41B9-9AA2-25E977C36760}"/>
              </a:ext>
            </a:extLst>
          </p:cNvPr>
          <p:cNvSpPr txBox="1"/>
          <p:nvPr/>
        </p:nvSpPr>
        <p:spPr>
          <a:xfrm>
            <a:off x="367248" y="2025350"/>
            <a:ext cx="6486039"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Very low-income individuals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All recipients of federal and state </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cash assistance </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Individuals without secured housing (homeless)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People who are chronically unemployed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Low-income adults without minor children / ABAWDs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Children 17 and under</a:t>
            </a:r>
          </a:p>
        </p:txBody>
      </p:sp>
    </p:spTree>
    <p:extLst>
      <p:ext uri="{BB962C8B-B14F-4D97-AF65-F5344CB8AC3E}">
        <p14:creationId xmlns:p14="http://schemas.microsoft.com/office/powerpoint/2010/main" val="62995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687"/>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93BBF-A066-994A-BDF3-FCCAE2E1C834}"/>
              </a:ext>
            </a:extLst>
          </p:cNvPr>
          <p:cNvSpPr>
            <a:spLocks noGrp="1"/>
          </p:cNvSpPr>
          <p:nvPr>
            <p:ph type="ctrTitle"/>
          </p:nvPr>
        </p:nvSpPr>
        <p:spPr>
          <a:xfrm>
            <a:off x="1848465" y="3298722"/>
            <a:ext cx="8495070" cy="1784402"/>
          </a:xfrm>
        </p:spPr>
        <p:txBody>
          <a:bodyPr anchor="b">
            <a:normAutofit/>
          </a:bodyPr>
          <a:lstStyle/>
          <a:p>
            <a:r>
              <a:rPr lang="en-US" b="1" dirty="0">
                <a:solidFill>
                  <a:srgbClr val="FFFFFF"/>
                </a:solidFill>
                <a:latin typeface="Californian FB" panose="0207040306080B030204" pitchFamily="18" charset="0"/>
              </a:rPr>
              <a:t>Completing the Form</a:t>
            </a:r>
          </a:p>
        </p:txBody>
      </p:sp>
      <p:sp>
        <p:nvSpPr>
          <p:cNvPr id="31" name="Oval 3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5" descr="Money">
            <a:extLst>
              <a:ext uri="{FF2B5EF4-FFF2-40B4-BE49-F238E27FC236}">
                <a16:creationId xmlns:a16="http://schemas.microsoft.com/office/drawing/2014/main" id="{9B6C98D3-56AA-483C-B5E7-F17E59659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35386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39F2E-A71F-CB4A-A29C-3B3E83FBACF5}"/>
              </a:ext>
            </a:extLst>
          </p:cNvPr>
          <p:cNvSpPr>
            <a:spLocks noGrp="1"/>
          </p:cNvSpPr>
          <p:nvPr>
            <p:ph idx="1"/>
          </p:nvPr>
        </p:nvSpPr>
        <p:spPr/>
        <p:txBody>
          <a:bodyPr>
            <a:normAutofit/>
          </a:bodyPr>
          <a:lstStyle/>
          <a:p>
            <a:r>
              <a:rPr lang="en-US" dirty="0"/>
              <a:t>The Non-filer form takes 10-20 minutes to complete. There are options to complete the form in both English and Spanish. These instructions are for the English form.</a:t>
            </a:r>
            <a:endParaRPr lang="en-US" b="0" dirty="0">
              <a:effectLst/>
            </a:endParaRPr>
          </a:p>
          <a:p>
            <a:r>
              <a:rPr lang="en-US" dirty="0"/>
              <a:t>To complete the form, you will need the following: </a:t>
            </a:r>
            <a:endParaRPr lang="en-US" b="0" dirty="0">
              <a:effectLst/>
            </a:endParaRPr>
          </a:p>
          <a:p>
            <a:pPr lvl="1" fontAlgn="base">
              <a:buFont typeface="Wingdings" pitchFamily="2" charset="2"/>
              <a:buChar char="Ø"/>
            </a:pPr>
            <a:r>
              <a:rPr lang="en-US" dirty="0"/>
              <a:t>A computer or mobile device with access to the internet</a:t>
            </a:r>
          </a:p>
          <a:p>
            <a:pPr marL="914400" lvl="2" indent="0" fontAlgn="base">
              <a:buNone/>
            </a:pPr>
            <a:r>
              <a:rPr lang="en-US" dirty="0"/>
              <a:t>Note: the form does not resize on mobile devices. You’ll need to scroll right and left to complete all the form fields.</a:t>
            </a:r>
          </a:p>
          <a:p>
            <a:pPr lvl="1" fontAlgn="base">
              <a:buFont typeface="Wingdings" pitchFamily="2" charset="2"/>
              <a:buChar char="Ø"/>
            </a:pPr>
            <a:r>
              <a:rPr lang="en-US" dirty="0"/>
              <a:t>Client’s Full Legal Name</a:t>
            </a:r>
          </a:p>
          <a:p>
            <a:pPr lvl="1" fontAlgn="base">
              <a:buFont typeface="Wingdings" pitchFamily="2" charset="2"/>
              <a:buChar char="Ø"/>
            </a:pPr>
            <a:r>
              <a:rPr lang="en-US" dirty="0"/>
              <a:t>Client’s Social Security Number</a:t>
            </a:r>
          </a:p>
          <a:p>
            <a:pPr lvl="1" fontAlgn="base">
              <a:buFont typeface="Wingdings" pitchFamily="2" charset="2"/>
              <a:buChar char="Ø"/>
            </a:pPr>
            <a:r>
              <a:rPr lang="en-US" dirty="0"/>
              <a:t>Client’s Date of Birth</a:t>
            </a:r>
          </a:p>
          <a:p>
            <a:pPr lvl="1" fontAlgn="base">
              <a:buFont typeface="Wingdings" pitchFamily="2" charset="2"/>
              <a:buChar char="Ø"/>
            </a:pPr>
            <a:r>
              <a:rPr lang="en-US" dirty="0"/>
              <a:t>Client’s Email Address</a:t>
            </a:r>
          </a:p>
        </p:txBody>
      </p:sp>
      <p:grpSp>
        <p:nvGrpSpPr>
          <p:cNvPr id="4" name="Group 3">
            <a:extLst>
              <a:ext uri="{FF2B5EF4-FFF2-40B4-BE49-F238E27FC236}">
                <a16:creationId xmlns:a16="http://schemas.microsoft.com/office/drawing/2014/main" id="{7CDA61F6-A967-4D81-8F15-7073A6452743}"/>
              </a:ext>
            </a:extLst>
          </p:cNvPr>
          <p:cNvGrpSpPr/>
          <p:nvPr/>
        </p:nvGrpSpPr>
        <p:grpSpPr>
          <a:xfrm>
            <a:off x="0" y="-7778"/>
            <a:ext cx="12192000" cy="1638458"/>
            <a:chOff x="0" y="-7778"/>
            <a:chExt cx="12192000" cy="1638458"/>
          </a:xfrm>
        </p:grpSpPr>
        <p:sp>
          <p:nvSpPr>
            <p:cNvPr id="5" name="Rectangle 4">
              <a:extLst>
                <a:ext uri="{FF2B5EF4-FFF2-40B4-BE49-F238E27FC236}">
                  <a16:creationId xmlns:a16="http://schemas.microsoft.com/office/drawing/2014/main" id="{A8D97E24-475E-406A-A06C-AF3F7E87D41E}"/>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67E523C-F8DF-441D-BFCB-FCF6E98CCFE2}"/>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21D62F29-40C8-450E-A043-26CC6B6C009C}"/>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0A7912FC-8B5B-41CC-B4DF-EFACDD3F0A43}"/>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EC8D1917-D74B-D949-BEC4-19DC2B3E8FDA}"/>
              </a:ext>
            </a:extLst>
          </p:cNvPr>
          <p:cNvSpPr>
            <a:spLocks noGrp="1"/>
          </p:cNvSpPr>
          <p:nvPr>
            <p:ph type="title"/>
          </p:nvPr>
        </p:nvSpPr>
        <p:spPr>
          <a:xfrm>
            <a:off x="838200" y="220833"/>
            <a:ext cx="10515600" cy="1325563"/>
          </a:xfrm>
        </p:spPr>
        <p:txBody>
          <a:bodyPr>
            <a:normAutofit/>
          </a:bodyPr>
          <a:lstStyle/>
          <a:p>
            <a:pPr algn="ctr"/>
            <a:r>
              <a:rPr lang="en-US" sz="6000" b="1" dirty="0">
                <a:solidFill>
                  <a:schemeClr val="bg1"/>
                </a:solidFill>
                <a:latin typeface="Californian FB" panose="0207040306080B030204" pitchFamily="18" charset="0"/>
              </a:rPr>
              <a:t>Getting Started</a:t>
            </a:r>
          </a:p>
        </p:txBody>
      </p:sp>
    </p:spTree>
    <p:extLst>
      <p:ext uri="{BB962C8B-B14F-4D97-AF65-F5344CB8AC3E}">
        <p14:creationId xmlns:p14="http://schemas.microsoft.com/office/powerpoint/2010/main" val="142517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F66CF44-59BD-4C03-8F52-778D6754CD9D}"/>
              </a:ext>
            </a:extLst>
          </p:cNvPr>
          <p:cNvGrpSpPr/>
          <p:nvPr/>
        </p:nvGrpSpPr>
        <p:grpSpPr>
          <a:xfrm>
            <a:off x="0" y="-7778"/>
            <a:ext cx="12192000" cy="1638458"/>
            <a:chOff x="0" y="-7778"/>
            <a:chExt cx="12192000" cy="1638458"/>
          </a:xfrm>
        </p:grpSpPr>
        <p:sp>
          <p:nvSpPr>
            <p:cNvPr id="5" name="Rectangle 4">
              <a:extLst>
                <a:ext uri="{FF2B5EF4-FFF2-40B4-BE49-F238E27FC236}">
                  <a16:creationId xmlns:a16="http://schemas.microsoft.com/office/drawing/2014/main" id="{9E78193E-7E07-4224-B175-F31A7566AC75}"/>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5C3DEC2E-41EF-4E61-83C7-E23B8F4FBC03}"/>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B1DA268D-C8A9-4B89-B9E0-276121DA7ABB}"/>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0231039F-E2CC-4288-ADBE-31EB8C272E1F}"/>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 name="Content Placeholder 2">
            <a:extLst>
              <a:ext uri="{FF2B5EF4-FFF2-40B4-BE49-F238E27FC236}">
                <a16:creationId xmlns:a16="http://schemas.microsoft.com/office/drawing/2014/main" id="{5AA165D7-A1DF-4E47-AC48-88F683AABC60}"/>
              </a:ext>
            </a:extLst>
          </p:cNvPr>
          <p:cNvSpPr>
            <a:spLocks noGrp="1"/>
          </p:cNvSpPr>
          <p:nvPr>
            <p:ph idx="1"/>
          </p:nvPr>
        </p:nvSpPr>
        <p:spPr/>
        <p:txBody>
          <a:bodyPr>
            <a:noAutofit/>
          </a:bodyPr>
          <a:lstStyle/>
          <a:p>
            <a:pPr marL="0" indent="0">
              <a:buNone/>
            </a:pPr>
            <a:r>
              <a:rPr lang="en-US" sz="4800" dirty="0"/>
              <a:t>If you’re able, please open the form (link on next slide) in a separate window while going through this presentation so you can see what it looks like on screen. </a:t>
            </a:r>
          </a:p>
        </p:txBody>
      </p:sp>
      <p:sp>
        <p:nvSpPr>
          <p:cNvPr id="2" name="Title 1">
            <a:extLst>
              <a:ext uri="{FF2B5EF4-FFF2-40B4-BE49-F238E27FC236}">
                <a16:creationId xmlns:a16="http://schemas.microsoft.com/office/drawing/2014/main" id="{E704F99E-6FDE-6046-99DE-C5E5999AFAC9}"/>
              </a:ext>
            </a:extLst>
          </p:cNvPr>
          <p:cNvSpPr>
            <a:spLocks noGrp="1"/>
          </p:cNvSpPr>
          <p:nvPr>
            <p:ph type="title"/>
          </p:nvPr>
        </p:nvSpPr>
        <p:spPr>
          <a:xfrm>
            <a:off x="838200" y="220833"/>
            <a:ext cx="10515600" cy="1325563"/>
          </a:xfrm>
        </p:spPr>
        <p:txBody>
          <a:bodyPr>
            <a:normAutofit/>
          </a:bodyPr>
          <a:lstStyle/>
          <a:p>
            <a:pPr algn="ctr"/>
            <a:r>
              <a:rPr lang="en-US" sz="6000" b="1" dirty="0">
                <a:solidFill>
                  <a:schemeClr val="bg1"/>
                </a:solidFill>
                <a:latin typeface="Californian FB" panose="0207040306080B030204" pitchFamily="18" charset="0"/>
              </a:rPr>
              <a:t>Recommendation</a:t>
            </a:r>
          </a:p>
        </p:txBody>
      </p:sp>
    </p:spTree>
    <p:extLst>
      <p:ext uri="{BB962C8B-B14F-4D97-AF65-F5344CB8AC3E}">
        <p14:creationId xmlns:p14="http://schemas.microsoft.com/office/powerpoint/2010/main" val="380707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B2CC1-E214-478C-8C03-E375A41E548C}"/>
              </a:ext>
            </a:extLst>
          </p:cNvPr>
          <p:cNvGrpSpPr/>
          <p:nvPr/>
        </p:nvGrpSpPr>
        <p:grpSpPr>
          <a:xfrm>
            <a:off x="0" y="-7778"/>
            <a:ext cx="12192000" cy="1638458"/>
            <a:chOff x="0" y="-7778"/>
            <a:chExt cx="12192000" cy="1638458"/>
          </a:xfrm>
        </p:grpSpPr>
        <p:sp>
          <p:nvSpPr>
            <p:cNvPr id="6" name="Rectangle 5">
              <a:extLst>
                <a:ext uri="{FF2B5EF4-FFF2-40B4-BE49-F238E27FC236}">
                  <a16:creationId xmlns:a16="http://schemas.microsoft.com/office/drawing/2014/main" id="{C1F58CA0-56E8-4F74-8B77-F71CE71223EE}"/>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113C89D-64E0-463C-9E87-5C5AF0B860D3}"/>
                </a:ext>
              </a:extLst>
            </p:cNvPr>
            <p:cNvGrpSpPr/>
            <p:nvPr/>
          </p:nvGrpSpPr>
          <p:grpSpPr>
            <a:xfrm>
              <a:off x="10919460" y="386556"/>
              <a:ext cx="1272540" cy="1244124"/>
              <a:chOff x="10919460" y="386556"/>
              <a:chExt cx="1272540" cy="1244124"/>
            </a:xfrm>
          </p:grpSpPr>
          <p:sp>
            <p:nvSpPr>
              <p:cNvPr id="8" name="Right Triangle 7">
                <a:extLst>
                  <a:ext uri="{FF2B5EF4-FFF2-40B4-BE49-F238E27FC236}">
                    <a16:creationId xmlns:a16="http://schemas.microsoft.com/office/drawing/2014/main" id="{95002ACA-6E05-44E3-AEA7-AA17B7EB38BD}"/>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24775F03-3FF7-49E9-9C8F-E677F943BD6A}"/>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F4863191-7FA0-A24D-87A1-986078F553C9}"/>
              </a:ext>
            </a:extLst>
          </p:cNvPr>
          <p:cNvSpPr>
            <a:spLocks noGrp="1"/>
          </p:cNvSpPr>
          <p:nvPr>
            <p:ph type="title"/>
          </p:nvPr>
        </p:nvSpPr>
        <p:spPr>
          <a:xfrm>
            <a:off x="838200" y="144780"/>
            <a:ext cx="10515600" cy="1325563"/>
          </a:xfrm>
        </p:spPr>
        <p:txBody>
          <a:bodyPr>
            <a:normAutofit/>
          </a:bodyPr>
          <a:lstStyle/>
          <a:p>
            <a:pPr algn="ctr"/>
            <a:r>
              <a:rPr lang="en-US" sz="3600" b="1" dirty="0">
                <a:solidFill>
                  <a:schemeClr val="bg1"/>
                </a:solidFill>
                <a:latin typeface="Californian FB" panose="0207040306080B030204" pitchFamily="18" charset="0"/>
              </a:rPr>
              <a:t>Step 1: Visit </a:t>
            </a:r>
            <a:r>
              <a:rPr lang="en-US" sz="3600" b="1" u="sng" dirty="0">
                <a:solidFill>
                  <a:schemeClr val="bg1"/>
                </a:solidFill>
                <a:latin typeface="Californian FB" panose="0207040306080B030204" pitchFamily="18" charset="0"/>
                <a:hlinkClick r:id="rId2">
                  <a:extLst>
                    <a:ext uri="{A12FA001-AC4F-418D-AE19-62706E023703}">
                      <ahyp:hlinkClr xmlns:ahyp="http://schemas.microsoft.com/office/drawing/2018/hyperlinkcolor" val="tx"/>
                    </a:ext>
                  </a:extLst>
                </a:hlinkClick>
              </a:rPr>
              <a:t>the IRS website</a:t>
            </a:r>
            <a:r>
              <a:rPr lang="en-US" sz="3600" b="1" dirty="0">
                <a:solidFill>
                  <a:schemeClr val="bg1"/>
                </a:solidFill>
                <a:latin typeface="Californian FB" panose="0207040306080B030204" pitchFamily="18" charset="0"/>
              </a:rPr>
              <a:t> to access the </a:t>
            </a:r>
            <a:br>
              <a:rPr lang="en-US" sz="3600" b="1" dirty="0">
                <a:solidFill>
                  <a:schemeClr val="bg1"/>
                </a:solidFill>
                <a:latin typeface="Californian FB" panose="0207040306080B030204" pitchFamily="18" charset="0"/>
              </a:rPr>
            </a:br>
            <a:r>
              <a:rPr lang="en-US" sz="3600" b="1" dirty="0">
                <a:solidFill>
                  <a:schemeClr val="bg1"/>
                </a:solidFill>
                <a:latin typeface="Californian FB" panose="0207040306080B030204" pitchFamily="18" charset="0"/>
              </a:rPr>
              <a:t>Non-filer form.</a:t>
            </a:r>
          </a:p>
        </p:txBody>
      </p:sp>
      <p:sp>
        <p:nvSpPr>
          <p:cNvPr id="3" name="Content Placeholder 2">
            <a:extLst>
              <a:ext uri="{FF2B5EF4-FFF2-40B4-BE49-F238E27FC236}">
                <a16:creationId xmlns:a16="http://schemas.microsoft.com/office/drawing/2014/main" id="{0020C2F3-D797-8B42-97F8-1C54C02B1299}"/>
              </a:ext>
            </a:extLst>
          </p:cNvPr>
          <p:cNvSpPr>
            <a:spLocks noGrp="1"/>
          </p:cNvSpPr>
          <p:nvPr>
            <p:ph idx="1"/>
          </p:nvPr>
        </p:nvSpPr>
        <p:spPr>
          <a:xfrm>
            <a:off x="838200" y="1690688"/>
            <a:ext cx="10515600" cy="620692"/>
          </a:xfrm>
        </p:spPr>
        <p:txBody>
          <a:bodyPr>
            <a:normAutofit/>
          </a:bodyPr>
          <a:lstStyle/>
          <a:p>
            <a:pPr marL="0" indent="0" algn="ctr">
              <a:buNone/>
            </a:pPr>
            <a:r>
              <a:rPr lang="en-US" sz="2000" dirty="0"/>
              <a:t>Scroll down on this page: </a:t>
            </a:r>
            <a:r>
              <a:rPr lang="en-US" sz="2000" u="sng" dirty="0">
                <a:hlinkClick r:id="rId3"/>
              </a:rPr>
              <a:t>www.irs.gov/coronavirus/non-filers-enter-payment-info-here</a:t>
            </a:r>
            <a:endParaRPr lang="en-US" sz="2000" dirty="0"/>
          </a:p>
        </p:txBody>
      </p:sp>
      <p:pic>
        <p:nvPicPr>
          <p:cNvPr id="1026" name="Picture 2">
            <a:extLst>
              <a:ext uri="{FF2B5EF4-FFF2-40B4-BE49-F238E27FC236}">
                <a16:creationId xmlns:a16="http://schemas.microsoft.com/office/drawing/2014/main" id="{E8E00D67-AFE4-7A4B-9B25-82540D134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56" y="2124921"/>
            <a:ext cx="6705600" cy="436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6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2AE1CDB-DBCE-374F-8A83-506A6685001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946"/>
          <a:stretch/>
        </p:blipFill>
        <p:spPr bwMode="auto">
          <a:xfrm>
            <a:off x="242019" y="2607875"/>
            <a:ext cx="11707962" cy="208696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D2BA704-8AED-47BE-A84D-608F88C53E9D}"/>
              </a:ext>
            </a:extLst>
          </p:cNvPr>
          <p:cNvGrpSpPr/>
          <p:nvPr/>
        </p:nvGrpSpPr>
        <p:grpSpPr>
          <a:xfrm>
            <a:off x="0" y="0"/>
            <a:ext cx="12192000" cy="1630680"/>
            <a:chOff x="0" y="1622902"/>
            <a:chExt cx="12192000" cy="1630680"/>
          </a:xfrm>
        </p:grpSpPr>
        <p:sp>
          <p:nvSpPr>
            <p:cNvPr id="10" name="Rectangle 9">
              <a:extLst>
                <a:ext uri="{FF2B5EF4-FFF2-40B4-BE49-F238E27FC236}">
                  <a16:creationId xmlns:a16="http://schemas.microsoft.com/office/drawing/2014/main" id="{BC4B8FE1-21C2-4358-8052-1DB65F736072}"/>
                </a:ext>
              </a:extLst>
            </p:cNvPr>
            <p:cNvSpPr/>
            <p:nvPr/>
          </p:nvSpPr>
          <p:spPr>
            <a:xfrm>
              <a:off x="0" y="1622902"/>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29D528A-D19D-4E8D-B1F9-202873B9EC53}"/>
                </a:ext>
              </a:extLst>
            </p:cNvPr>
            <p:cNvGrpSpPr/>
            <p:nvPr/>
          </p:nvGrpSpPr>
          <p:grpSpPr>
            <a:xfrm>
              <a:off x="10919460" y="2009459"/>
              <a:ext cx="1272540" cy="1244123"/>
              <a:chOff x="10919460" y="2009459"/>
              <a:chExt cx="1272540" cy="1244123"/>
            </a:xfrm>
          </p:grpSpPr>
          <p:sp>
            <p:nvSpPr>
              <p:cNvPr id="12" name="Right Triangle 11">
                <a:extLst>
                  <a:ext uri="{FF2B5EF4-FFF2-40B4-BE49-F238E27FC236}">
                    <a16:creationId xmlns:a16="http://schemas.microsoft.com/office/drawing/2014/main" id="{4C44978E-3B2A-47B4-8ECF-69737F145319}"/>
                  </a:ext>
                </a:extLst>
              </p:cNvPr>
              <p:cNvSpPr/>
              <p:nvPr/>
            </p:nvSpPr>
            <p:spPr>
              <a:xfrm flipH="1">
                <a:off x="10919460" y="2009459"/>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Triangle 12">
                <a:extLst>
                  <a:ext uri="{FF2B5EF4-FFF2-40B4-BE49-F238E27FC236}">
                    <a16:creationId xmlns:a16="http://schemas.microsoft.com/office/drawing/2014/main" id="{4AE9E22B-C085-4D8A-BC77-CC6265A9A125}"/>
                  </a:ext>
                </a:extLst>
              </p:cNvPr>
              <p:cNvSpPr/>
              <p:nvPr/>
            </p:nvSpPr>
            <p:spPr>
              <a:xfrm flipH="1">
                <a:off x="11277600" y="2339182"/>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84281529-6C78-6842-B967-70153ECC6B61}"/>
              </a:ext>
            </a:extLst>
          </p:cNvPr>
          <p:cNvSpPr>
            <a:spLocks noGrp="1"/>
          </p:cNvSpPr>
          <p:nvPr>
            <p:ph type="title"/>
          </p:nvPr>
        </p:nvSpPr>
        <p:spPr>
          <a:xfrm>
            <a:off x="838200" y="249131"/>
            <a:ext cx="10515600" cy="1325563"/>
          </a:xfrm>
        </p:spPr>
        <p:txBody>
          <a:bodyPr>
            <a:noAutofit/>
          </a:bodyPr>
          <a:lstStyle/>
          <a:p>
            <a:pPr algn="ctr"/>
            <a:r>
              <a:rPr lang="en-US" sz="3600" b="1" dirty="0">
                <a:solidFill>
                  <a:schemeClr val="bg1"/>
                </a:solidFill>
                <a:latin typeface="Californian FB" panose="0207040306080B030204" pitchFamily="18" charset="0"/>
              </a:rPr>
              <a:t>When you see the options for completing the form, click the blue “Enter your information” button:</a:t>
            </a:r>
          </a:p>
        </p:txBody>
      </p:sp>
    </p:spTree>
    <p:extLst>
      <p:ext uri="{BB962C8B-B14F-4D97-AF65-F5344CB8AC3E}">
        <p14:creationId xmlns:p14="http://schemas.microsoft.com/office/powerpoint/2010/main" val="366253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521167-5B46-47B6-820B-C2175EA179D1}"/>
              </a:ext>
            </a:extLst>
          </p:cNvPr>
          <p:cNvGrpSpPr/>
          <p:nvPr/>
        </p:nvGrpSpPr>
        <p:grpSpPr>
          <a:xfrm>
            <a:off x="0" y="-7778"/>
            <a:ext cx="12192000" cy="1638458"/>
            <a:chOff x="0" y="-7778"/>
            <a:chExt cx="12192000" cy="1638458"/>
          </a:xfrm>
        </p:grpSpPr>
        <p:sp>
          <p:nvSpPr>
            <p:cNvPr id="6" name="Rectangle 5">
              <a:extLst>
                <a:ext uri="{FF2B5EF4-FFF2-40B4-BE49-F238E27FC236}">
                  <a16:creationId xmlns:a16="http://schemas.microsoft.com/office/drawing/2014/main" id="{E26E480D-D453-4076-86F7-A99D3040D785}"/>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DE46C1C7-3A3B-4ADE-AC3C-3BCDEB86F4C7}"/>
                </a:ext>
              </a:extLst>
            </p:cNvPr>
            <p:cNvGrpSpPr/>
            <p:nvPr/>
          </p:nvGrpSpPr>
          <p:grpSpPr>
            <a:xfrm>
              <a:off x="10919460" y="386556"/>
              <a:ext cx="1272540" cy="1244124"/>
              <a:chOff x="10919460" y="386556"/>
              <a:chExt cx="1272540" cy="1244124"/>
            </a:xfrm>
          </p:grpSpPr>
          <p:sp>
            <p:nvSpPr>
              <p:cNvPr id="8" name="Right Triangle 7">
                <a:extLst>
                  <a:ext uri="{FF2B5EF4-FFF2-40B4-BE49-F238E27FC236}">
                    <a16:creationId xmlns:a16="http://schemas.microsoft.com/office/drawing/2014/main" id="{7487B833-A54F-402D-BC2C-43A45EEBC85E}"/>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94365706-EB8B-4B82-8046-863FE35E9F29}"/>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3074" name="Picture 2">
            <a:extLst>
              <a:ext uri="{FF2B5EF4-FFF2-40B4-BE49-F238E27FC236}">
                <a16:creationId xmlns:a16="http://schemas.microsoft.com/office/drawing/2014/main" id="{ECAFE0AB-D57A-8A4B-8959-6B5F45755D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0450" y="1690688"/>
            <a:ext cx="75311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A9E999-3D09-774D-84F2-E2533A3DC490}"/>
              </a:ext>
            </a:extLst>
          </p:cNvPr>
          <p:cNvSpPr txBox="1"/>
          <p:nvPr/>
        </p:nvSpPr>
        <p:spPr>
          <a:xfrm>
            <a:off x="2652155" y="5846544"/>
            <a:ext cx="6887689" cy="646331"/>
          </a:xfrm>
          <a:prstGeom prst="rect">
            <a:avLst/>
          </a:prstGeom>
          <a:noFill/>
        </p:spPr>
        <p:txBody>
          <a:bodyPr wrap="square" rtlCol="0">
            <a:spAutoFit/>
          </a:bodyPr>
          <a:lstStyle/>
          <a:p>
            <a:pPr algn="ctr"/>
            <a:r>
              <a:rPr lang="en-US" dirty="0"/>
              <a:t>Click the blue “Get Started” button after reviewing this page to make sure your client meets all criteria to use the form.</a:t>
            </a:r>
            <a:endParaRPr lang="en-US" b="0" dirty="0">
              <a:effectLst/>
            </a:endParaRPr>
          </a:p>
        </p:txBody>
      </p:sp>
      <p:sp>
        <p:nvSpPr>
          <p:cNvPr id="2" name="Title 1">
            <a:extLst>
              <a:ext uri="{FF2B5EF4-FFF2-40B4-BE49-F238E27FC236}">
                <a16:creationId xmlns:a16="http://schemas.microsoft.com/office/drawing/2014/main" id="{677C19E5-2CC0-C545-AEEC-47C72C6F450D}"/>
              </a:ext>
            </a:extLst>
          </p:cNvPr>
          <p:cNvSpPr>
            <a:spLocks noGrp="1"/>
          </p:cNvSpPr>
          <p:nvPr>
            <p:ph type="title"/>
          </p:nvPr>
        </p:nvSpPr>
        <p:spPr>
          <a:xfrm>
            <a:off x="838200" y="144780"/>
            <a:ext cx="10515600" cy="1325563"/>
          </a:xfrm>
        </p:spPr>
        <p:txBody>
          <a:bodyPr>
            <a:noAutofit/>
          </a:bodyPr>
          <a:lstStyle/>
          <a:p>
            <a:pPr algn="ctr"/>
            <a:r>
              <a:rPr lang="en-US" sz="3200" b="1" dirty="0">
                <a:solidFill>
                  <a:schemeClr val="bg1"/>
                </a:solidFill>
                <a:latin typeface="Californian FB" panose="0207040306080B030204" pitchFamily="18" charset="0"/>
              </a:rPr>
              <a:t>You will be taken to this page: </a:t>
            </a:r>
            <a:r>
              <a:rPr lang="en-US" sz="3200" b="1" u="sng" dirty="0">
                <a:solidFill>
                  <a:schemeClr val="bg1"/>
                </a:solidFill>
                <a:latin typeface="Californian FB" panose="0207040306080B030204" pitchFamily="18" charset="0"/>
                <a:hlinkClick r:id="rId3">
                  <a:extLst>
                    <a:ext uri="{A12FA001-AC4F-418D-AE19-62706E023703}">
                      <ahyp:hlinkClr xmlns:ahyp="http://schemas.microsoft.com/office/drawing/2018/hyperlinkcolor" val="tx"/>
                    </a:ext>
                  </a:extLst>
                </a:hlinkClick>
              </a:rPr>
              <a:t>https://www.freefilefillableforms.com/#/fd/</a:t>
            </a:r>
            <a:br>
              <a:rPr lang="en-US" sz="3200" b="1" u="sng" dirty="0">
                <a:solidFill>
                  <a:schemeClr val="bg1"/>
                </a:solidFill>
                <a:latin typeface="Californian FB" panose="0207040306080B030204" pitchFamily="18" charset="0"/>
                <a:hlinkClick r:id="rId3">
                  <a:extLst>
                    <a:ext uri="{A12FA001-AC4F-418D-AE19-62706E023703}">
                      <ahyp:hlinkClr xmlns:ahyp="http://schemas.microsoft.com/office/drawing/2018/hyperlinkcolor" val="tx"/>
                    </a:ext>
                  </a:extLst>
                </a:hlinkClick>
              </a:rPr>
            </a:br>
            <a:r>
              <a:rPr lang="en-US" sz="3200" b="1" u="sng" dirty="0" err="1">
                <a:solidFill>
                  <a:schemeClr val="bg1"/>
                </a:solidFill>
                <a:latin typeface="Californian FB" panose="0207040306080B030204" pitchFamily="18" charset="0"/>
                <a:hlinkClick r:id="rId3">
                  <a:extLst>
                    <a:ext uri="{A12FA001-AC4F-418D-AE19-62706E023703}">
                      <ahyp:hlinkClr xmlns:ahyp="http://schemas.microsoft.com/office/drawing/2018/hyperlinkcolor" val="tx"/>
                    </a:ext>
                  </a:extLst>
                </a:hlinkClick>
              </a:rPr>
              <a:t>EconomicImpactPayment</a:t>
            </a:r>
            <a:r>
              <a:rPr lang="en-US" sz="3200" b="1" dirty="0">
                <a:solidFill>
                  <a:schemeClr val="bg1"/>
                </a:solidFill>
                <a:latin typeface="Californian FB" panose="0207040306080B030204" pitchFamily="18" charset="0"/>
              </a:rPr>
              <a:t> </a:t>
            </a:r>
          </a:p>
        </p:txBody>
      </p:sp>
    </p:spTree>
    <p:extLst>
      <p:ext uri="{BB962C8B-B14F-4D97-AF65-F5344CB8AC3E}">
        <p14:creationId xmlns:p14="http://schemas.microsoft.com/office/powerpoint/2010/main" val="2265424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FDCEF9-244C-4B84-8B21-21527EF73972}"/>
              </a:ext>
            </a:extLst>
          </p:cNvPr>
          <p:cNvGrpSpPr/>
          <p:nvPr/>
        </p:nvGrpSpPr>
        <p:grpSpPr>
          <a:xfrm>
            <a:off x="0" y="-7778"/>
            <a:ext cx="12192000" cy="1638458"/>
            <a:chOff x="0" y="-7778"/>
            <a:chExt cx="12192000" cy="1638458"/>
          </a:xfrm>
        </p:grpSpPr>
        <p:sp>
          <p:nvSpPr>
            <p:cNvPr id="6" name="Rectangle 5">
              <a:extLst>
                <a:ext uri="{FF2B5EF4-FFF2-40B4-BE49-F238E27FC236}">
                  <a16:creationId xmlns:a16="http://schemas.microsoft.com/office/drawing/2014/main" id="{31A7DE06-7584-4E98-8291-507B277371B7}"/>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F34BD84-71FD-4E92-BEF9-EA3F6A592D7A}"/>
                </a:ext>
              </a:extLst>
            </p:cNvPr>
            <p:cNvGrpSpPr/>
            <p:nvPr/>
          </p:nvGrpSpPr>
          <p:grpSpPr>
            <a:xfrm>
              <a:off x="10919460" y="386556"/>
              <a:ext cx="1272540" cy="1244124"/>
              <a:chOff x="10919460" y="386556"/>
              <a:chExt cx="1272540" cy="1244124"/>
            </a:xfrm>
          </p:grpSpPr>
          <p:sp>
            <p:nvSpPr>
              <p:cNvPr id="8" name="Right Triangle 7">
                <a:extLst>
                  <a:ext uri="{FF2B5EF4-FFF2-40B4-BE49-F238E27FC236}">
                    <a16:creationId xmlns:a16="http://schemas.microsoft.com/office/drawing/2014/main" id="{10817553-909A-49F9-A8F5-A9D0CEE77EDB}"/>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E4F851C7-BCE3-4955-8821-6735850D0A59}"/>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098" name="Picture 2">
            <a:extLst>
              <a:ext uri="{FF2B5EF4-FFF2-40B4-BE49-F238E27FC236}">
                <a16:creationId xmlns:a16="http://schemas.microsoft.com/office/drawing/2014/main" id="{CFB180AE-86EA-7342-939B-11D144833E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1748" y="1766805"/>
            <a:ext cx="3192182" cy="4810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401575-DAB5-2649-8326-C0BEAB7D5332}"/>
              </a:ext>
            </a:extLst>
          </p:cNvPr>
          <p:cNvSpPr txBox="1"/>
          <p:nvPr/>
        </p:nvSpPr>
        <p:spPr>
          <a:xfrm>
            <a:off x="4973444" y="1610722"/>
            <a:ext cx="6883903" cy="5078313"/>
          </a:xfrm>
          <a:prstGeom prst="rect">
            <a:avLst/>
          </a:prstGeom>
          <a:noFill/>
        </p:spPr>
        <p:txBody>
          <a:bodyPr wrap="square" rtlCol="0">
            <a:spAutoFit/>
          </a:bodyPr>
          <a:lstStyle/>
          <a:p>
            <a:r>
              <a:rPr lang="en-US" dirty="0"/>
              <a:t>Fill out the information to create an account.</a:t>
            </a:r>
          </a:p>
          <a:p>
            <a:endParaRPr lang="en-US" b="0" dirty="0">
              <a:effectLst/>
            </a:endParaRPr>
          </a:p>
          <a:p>
            <a:pPr marL="285750" indent="-285750" fontAlgn="base">
              <a:buFont typeface="Arial" panose="020B0604020202020204" pitchFamily="34" charset="0"/>
              <a:buChar char="•"/>
            </a:pPr>
            <a:r>
              <a:rPr lang="en-US" b="1" dirty="0"/>
              <a:t>Email address</a:t>
            </a:r>
            <a:r>
              <a:rPr lang="en-US" dirty="0"/>
              <a:t>: use an email address that your client has access to. Your client will need to check their email to verify their address before submitting the form. (If your client doesn’t have an email address, they can create a new email address for free through a webmail provider like Gmail, Yahoo!, Mail, or AOL. Links to set up free webmail accounts can be found in the resources section on slide 37.)</a:t>
            </a:r>
          </a:p>
          <a:p>
            <a:pPr marL="285750" indent="-285750" fontAlgn="base">
              <a:buFont typeface="Arial" panose="020B0604020202020204" pitchFamily="34" charset="0"/>
              <a:buChar char="•"/>
            </a:pPr>
            <a:r>
              <a:rPr lang="en-US" b="1" dirty="0"/>
              <a:t>User ID</a:t>
            </a:r>
            <a:r>
              <a:rPr lang="en-US" dirty="0"/>
              <a:t>: your client should select a user ID that they will remember, that they don’t use for something else, and that doesn’t include personal information. </a:t>
            </a:r>
          </a:p>
          <a:p>
            <a:pPr marL="285750" indent="-285750" fontAlgn="base">
              <a:buFont typeface="Arial" panose="020B0604020202020204" pitchFamily="34" charset="0"/>
              <a:buChar char="•"/>
            </a:pPr>
            <a:r>
              <a:rPr lang="en-US" b="1" dirty="0"/>
              <a:t>Phone number:</a:t>
            </a:r>
            <a:r>
              <a:rPr lang="en-US" dirty="0"/>
              <a:t> while not required, it is recommended and can be used to help your client access their account if they forget their password.</a:t>
            </a:r>
          </a:p>
          <a:p>
            <a:pPr marL="285750" indent="-285750">
              <a:buFont typeface="Arial" panose="020B0604020202020204" pitchFamily="34" charset="0"/>
              <a:buChar char="•"/>
            </a:pPr>
            <a:r>
              <a:rPr lang="en-US" b="1" dirty="0"/>
              <a:t>Password</a:t>
            </a:r>
            <a:r>
              <a:rPr lang="en-US" dirty="0"/>
              <a:t>: requires both upper- and lower-case letters, 8 characters, a number, and a symbol. Have your client choose a </a:t>
            </a:r>
            <a:r>
              <a:rPr lang="en-US" u="sng" dirty="0">
                <a:hlinkClick r:id="rId3"/>
              </a:rPr>
              <a:t>phrase</a:t>
            </a:r>
            <a:r>
              <a:rPr lang="en-US" dirty="0"/>
              <a:t> that they can remember or write it down in a secure place. </a:t>
            </a:r>
          </a:p>
        </p:txBody>
      </p:sp>
      <p:sp>
        <p:nvSpPr>
          <p:cNvPr id="2" name="Title 1">
            <a:extLst>
              <a:ext uri="{FF2B5EF4-FFF2-40B4-BE49-F238E27FC236}">
                <a16:creationId xmlns:a16="http://schemas.microsoft.com/office/drawing/2014/main" id="{6FD5AA4F-C6E6-1B41-8841-CB55026DEDAC}"/>
              </a:ext>
            </a:extLst>
          </p:cNvPr>
          <p:cNvSpPr>
            <a:spLocks noGrp="1"/>
          </p:cNvSpPr>
          <p:nvPr>
            <p:ph type="title"/>
          </p:nvPr>
        </p:nvSpPr>
        <p:spPr>
          <a:xfrm>
            <a:off x="838200" y="365125"/>
            <a:ext cx="10515600" cy="1028777"/>
          </a:xfrm>
        </p:spPr>
        <p:txBody>
          <a:bodyPr>
            <a:normAutofit/>
          </a:bodyPr>
          <a:lstStyle/>
          <a:p>
            <a:pPr algn="ctr"/>
            <a:r>
              <a:rPr lang="en-US" sz="4000" b="1" dirty="0">
                <a:solidFill>
                  <a:schemeClr val="bg1"/>
                </a:solidFill>
                <a:latin typeface="Californian FB" panose="0207040306080B030204" pitchFamily="18" charset="0"/>
              </a:rPr>
              <a:t>Step 2: Create an account. </a:t>
            </a:r>
          </a:p>
        </p:txBody>
      </p:sp>
    </p:spTree>
    <p:extLst>
      <p:ext uri="{BB962C8B-B14F-4D97-AF65-F5344CB8AC3E}">
        <p14:creationId xmlns:p14="http://schemas.microsoft.com/office/powerpoint/2010/main" val="378269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6B541FB-BC1A-4577-876A-2B266645F16D}"/>
              </a:ext>
            </a:extLst>
          </p:cNvPr>
          <p:cNvGrpSpPr/>
          <p:nvPr/>
        </p:nvGrpSpPr>
        <p:grpSpPr>
          <a:xfrm>
            <a:off x="0" y="-7778"/>
            <a:ext cx="12192000" cy="1638458"/>
            <a:chOff x="0" y="-7778"/>
            <a:chExt cx="12192000" cy="1638458"/>
          </a:xfrm>
        </p:grpSpPr>
        <p:sp>
          <p:nvSpPr>
            <p:cNvPr id="6" name="Rectangle 5">
              <a:extLst>
                <a:ext uri="{FF2B5EF4-FFF2-40B4-BE49-F238E27FC236}">
                  <a16:creationId xmlns:a16="http://schemas.microsoft.com/office/drawing/2014/main" id="{E6317422-577D-4557-B867-D1725EEAF3EA}"/>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47D641F-C3D1-4510-9977-3A1E9113F653}"/>
                </a:ext>
              </a:extLst>
            </p:cNvPr>
            <p:cNvGrpSpPr/>
            <p:nvPr/>
          </p:nvGrpSpPr>
          <p:grpSpPr>
            <a:xfrm>
              <a:off x="10919460" y="386556"/>
              <a:ext cx="1272540" cy="1244124"/>
              <a:chOff x="10919460" y="386556"/>
              <a:chExt cx="1272540" cy="1244124"/>
            </a:xfrm>
          </p:grpSpPr>
          <p:sp>
            <p:nvSpPr>
              <p:cNvPr id="8" name="Right Triangle 7">
                <a:extLst>
                  <a:ext uri="{FF2B5EF4-FFF2-40B4-BE49-F238E27FC236}">
                    <a16:creationId xmlns:a16="http://schemas.microsoft.com/office/drawing/2014/main" id="{141157C7-DC3F-4AAC-BCA5-75A23BA28A41}"/>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7C4BFF52-ED11-4B1C-BA14-CDD1AFBF5602}"/>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5122" name="Picture 2">
            <a:extLst>
              <a:ext uri="{FF2B5EF4-FFF2-40B4-BE49-F238E27FC236}">
                <a16:creationId xmlns:a16="http://schemas.microsoft.com/office/drawing/2014/main" id="{59C38604-D77C-D143-8A55-8C84FE96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82" y="1708400"/>
            <a:ext cx="5556435" cy="4321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99496E-75A6-1641-B067-1FB63DE06B4A}"/>
              </a:ext>
            </a:extLst>
          </p:cNvPr>
          <p:cNvSpPr txBox="1"/>
          <p:nvPr/>
        </p:nvSpPr>
        <p:spPr>
          <a:xfrm>
            <a:off x="3317782" y="6115792"/>
            <a:ext cx="5556435" cy="369332"/>
          </a:xfrm>
          <a:prstGeom prst="rect">
            <a:avLst/>
          </a:prstGeom>
          <a:noFill/>
        </p:spPr>
        <p:txBody>
          <a:bodyPr wrap="square" rtlCol="0">
            <a:spAutoFit/>
          </a:bodyPr>
          <a:lstStyle/>
          <a:p>
            <a:r>
              <a:rPr lang="en-US" dirty="0"/>
              <a:t>Hit the “Continue” button to begin completing the form. </a:t>
            </a:r>
            <a:endParaRPr lang="en-US" b="0" dirty="0">
              <a:effectLst/>
            </a:endParaRPr>
          </a:p>
        </p:txBody>
      </p:sp>
      <p:sp>
        <p:nvSpPr>
          <p:cNvPr id="3" name="Content Placeholder 2">
            <a:extLst>
              <a:ext uri="{FF2B5EF4-FFF2-40B4-BE49-F238E27FC236}">
                <a16:creationId xmlns:a16="http://schemas.microsoft.com/office/drawing/2014/main" id="{8A75662B-1AFC-9D42-8CAC-007E82D74636}"/>
              </a:ext>
            </a:extLst>
          </p:cNvPr>
          <p:cNvSpPr>
            <a:spLocks noGrp="1"/>
          </p:cNvSpPr>
          <p:nvPr>
            <p:ph idx="1"/>
          </p:nvPr>
        </p:nvSpPr>
        <p:spPr>
          <a:xfrm>
            <a:off x="838199" y="403574"/>
            <a:ext cx="10515600" cy="1033153"/>
          </a:xfrm>
        </p:spPr>
        <p:txBody>
          <a:bodyPr/>
          <a:lstStyle/>
          <a:p>
            <a:pPr marL="0" indent="0" algn="ctr">
              <a:buNone/>
            </a:pPr>
            <a:r>
              <a:rPr lang="en-US" b="1" dirty="0">
                <a:solidFill>
                  <a:schemeClr val="bg1"/>
                </a:solidFill>
                <a:latin typeface="Californian FB" panose="0207040306080B030204" pitchFamily="18" charset="0"/>
              </a:rPr>
              <a:t>Once you complete the form and click the blue “create account” button, you will see this account confirmation page:</a:t>
            </a:r>
            <a:endParaRPr lang="en-US" b="1" dirty="0">
              <a:solidFill>
                <a:schemeClr val="bg1"/>
              </a:solidFill>
              <a:effectLst/>
              <a:latin typeface="Californian FB" panose="0207040306080B030204" pitchFamily="18" charset="0"/>
            </a:endParaRPr>
          </a:p>
          <a:p>
            <a:pPr marL="0" indent="0">
              <a:buNone/>
            </a:pPr>
            <a:endParaRPr lang="en-US" b="1" dirty="0">
              <a:solidFill>
                <a:schemeClr val="bg1"/>
              </a:solidFill>
            </a:endParaRPr>
          </a:p>
        </p:txBody>
      </p:sp>
    </p:spTree>
    <p:extLst>
      <p:ext uri="{BB962C8B-B14F-4D97-AF65-F5344CB8AC3E}">
        <p14:creationId xmlns:p14="http://schemas.microsoft.com/office/powerpoint/2010/main" val="121877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8F236D-68A6-462F-BA3C-8AAB080A92C8}"/>
              </a:ext>
            </a:extLst>
          </p:cNvPr>
          <p:cNvGrpSpPr/>
          <p:nvPr/>
        </p:nvGrpSpPr>
        <p:grpSpPr>
          <a:xfrm>
            <a:off x="0" y="-7778"/>
            <a:ext cx="12192000" cy="1638458"/>
            <a:chOff x="0" y="-7778"/>
            <a:chExt cx="12192000" cy="1638458"/>
          </a:xfrm>
        </p:grpSpPr>
        <p:sp>
          <p:nvSpPr>
            <p:cNvPr id="10" name="Rectangle 9">
              <a:extLst>
                <a:ext uri="{FF2B5EF4-FFF2-40B4-BE49-F238E27FC236}">
                  <a16:creationId xmlns:a16="http://schemas.microsoft.com/office/drawing/2014/main" id="{C7C7BF06-C3F8-447F-9075-59EDC6DD9A64}"/>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A6A64AB-8EB8-4BB1-A7B0-205ADB02DC1F}"/>
                </a:ext>
              </a:extLst>
            </p:cNvPr>
            <p:cNvGrpSpPr/>
            <p:nvPr/>
          </p:nvGrpSpPr>
          <p:grpSpPr>
            <a:xfrm>
              <a:off x="10919460" y="386556"/>
              <a:ext cx="1272540" cy="1244124"/>
              <a:chOff x="10919460" y="386556"/>
              <a:chExt cx="1272540" cy="1244124"/>
            </a:xfrm>
          </p:grpSpPr>
          <p:sp>
            <p:nvSpPr>
              <p:cNvPr id="12" name="Right Triangle 11">
                <a:extLst>
                  <a:ext uri="{FF2B5EF4-FFF2-40B4-BE49-F238E27FC236}">
                    <a16:creationId xmlns:a16="http://schemas.microsoft.com/office/drawing/2014/main" id="{9D7D14B0-B2BA-4A21-9DA7-9FA21B53827E}"/>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Triangle 12">
                <a:extLst>
                  <a:ext uri="{FF2B5EF4-FFF2-40B4-BE49-F238E27FC236}">
                    <a16:creationId xmlns:a16="http://schemas.microsoft.com/office/drawing/2014/main" id="{8716CB0C-EF13-4EC6-B2F0-E5BD83728D36}"/>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6146" name="Picture 2">
            <a:extLst>
              <a:ext uri="{FF2B5EF4-FFF2-40B4-BE49-F238E27FC236}">
                <a16:creationId xmlns:a16="http://schemas.microsoft.com/office/drawing/2014/main" id="{266F033D-4B47-4B4A-9E7A-6D72358193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1066" y="1971603"/>
            <a:ext cx="7609868" cy="3491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F4D59C-F706-C649-89F9-711DE6918B4C}"/>
              </a:ext>
            </a:extLst>
          </p:cNvPr>
          <p:cNvSpPr>
            <a:spLocks noGrp="1"/>
          </p:cNvSpPr>
          <p:nvPr>
            <p:ph type="title"/>
          </p:nvPr>
        </p:nvSpPr>
        <p:spPr>
          <a:xfrm>
            <a:off x="838200" y="144780"/>
            <a:ext cx="10515600" cy="1325563"/>
          </a:xfrm>
        </p:spPr>
        <p:txBody>
          <a:bodyPr>
            <a:noAutofit/>
          </a:bodyPr>
          <a:lstStyle/>
          <a:p>
            <a:pPr algn="ctr"/>
            <a:r>
              <a:rPr lang="en-US" sz="2800" b="1" dirty="0">
                <a:solidFill>
                  <a:schemeClr val="bg1"/>
                </a:solidFill>
                <a:latin typeface="Californian FB" panose="0207040306080B030204" pitchFamily="18" charset="0"/>
              </a:rPr>
              <a:t>Note: If you don’t use the form for 20 minutes, it will time out and you will see this message:</a:t>
            </a:r>
          </a:p>
        </p:txBody>
      </p:sp>
    </p:spTree>
    <p:extLst>
      <p:ext uri="{BB962C8B-B14F-4D97-AF65-F5344CB8AC3E}">
        <p14:creationId xmlns:p14="http://schemas.microsoft.com/office/powerpoint/2010/main" val="128750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0687"/>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93BBF-A066-994A-BDF3-FCCAE2E1C834}"/>
              </a:ext>
            </a:extLst>
          </p:cNvPr>
          <p:cNvSpPr>
            <a:spLocks noGrp="1"/>
          </p:cNvSpPr>
          <p:nvPr>
            <p:ph type="ctrTitle"/>
          </p:nvPr>
        </p:nvSpPr>
        <p:spPr>
          <a:xfrm>
            <a:off x="1848465" y="3298722"/>
            <a:ext cx="8495070" cy="1784402"/>
          </a:xfrm>
        </p:spPr>
        <p:txBody>
          <a:bodyPr anchor="b">
            <a:normAutofit/>
          </a:bodyPr>
          <a:lstStyle/>
          <a:p>
            <a:r>
              <a:rPr lang="en-US" b="1" dirty="0">
                <a:solidFill>
                  <a:srgbClr val="FFFFFF"/>
                </a:solidFill>
                <a:latin typeface="Californian FB" panose="0207040306080B030204" pitchFamily="18" charset="0"/>
              </a:rPr>
              <a:t>Welcome</a:t>
            </a:r>
          </a:p>
        </p:txBody>
      </p:sp>
      <p:sp>
        <p:nvSpPr>
          <p:cNvPr id="31" name="Oval 3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5" descr="Money">
            <a:extLst>
              <a:ext uri="{FF2B5EF4-FFF2-40B4-BE49-F238E27FC236}">
                <a16:creationId xmlns:a16="http://schemas.microsoft.com/office/drawing/2014/main" id="{9B6C98D3-56AA-483C-B5E7-F17E59659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07099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D9939EF-2928-2E46-A054-745C7B20E8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3065" y="1690688"/>
            <a:ext cx="462293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0BD436-7489-7C44-BC2E-688BE0F6B54A}"/>
              </a:ext>
            </a:extLst>
          </p:cNvPr>
          <p:cNvSpPr txBox="1"/>
          <p:nvPr/>
        </p:nvSpPr>
        <p:spPr>
          <a:xfrm>
            <a:off x="6293922" y="1690688"/>
            <a:ext cx="5059878" cy="4431983"/>
          </a:xfrm>
          <a:prstGeom prst="rect">
            <a:avLst/>
          </a:prstGeom>
          <a:noFill/>
        </p:spPr>
        <p:txBody>
          <a:bodyPr wrap="square" rtlCol="0">
            <a:spAutoFit/>
          </a:bodyPr>
          <a:lstStyle/>
          <a:p>
            <a:r>
              <a:rPr lang="en-US" sz="2200" dirty="0"/>
              <a:t>For “STEP 1. Fill Out Your Tax Forms,” there is required and optional information to complete. Skip the optional fields if they do not apply to your client.</a:t>
            </a:r>
          </a:p>
          <a:p>
            <a:endParaRPr lang="en-US" sz="2200" b="0" dirty="0">
              <a:effectLst/>
            </a:endParaRPr>
          </a:p>
          <a:p>
            <a:r>
              <a:rPr lang="en-US" sz="2200" dirty="0"/>
              <a:t>Required: </a:t>
            </a:r>
          </a:p>
          <a:p>
            <a:endParaRPr lang="en-US" sz="2200" b="0" dirty="0">
              <a:effectLst/>
            </a:endParaRPr>
          </a:p>
          <a:p>
            <a:pPr marL="285750" indent="-285750" fontAlgn="base">
              <a:buFont typeface="Arial" panose="020B0604020202020204" pitchFamily="34" charset="0"/>
              <a:buChar char="•"/>
            </a:pPr>
            <a:r>
              <a:rPr lang="en-US" sz="2200" dirty="0"/>
              <a:t>Filing Status (Single or Married filing jointly)</a:t>
            </a:r>
          </a:p>
          <a:p>
            <a:pPr marL="285750" indent="-285750" fontAlgn="base">
              <a:buFont typeface="Arial" panose="020B0604020202020204" pitchFamily="34" charset="0"/>
              <a:buChar char="•"/>
            </a:pPr>
            <a:r>
              <a:rPr lang="en-US" sz="2200" dirty="0"/>
              <a:t>First name, middle initial, and last name</a:t>
            </a:r>
          </a:p>
          <a:p>
            <a:pPr marL="285750" indent="-285750" fontAlgn="base">
              <a:buFont typeface="Arial" panose="020B0604020202020204" pitchFamily="34" charset="0"/>
              <a:buChar char="•"/>
            </a:pPr>
            <a:r>
              <a:rPr lang="en-US" sz="2200" dirty="0"/>
              <a:t>Social Security Number (SSN)</a:t>
            </a:r>
          </a:p>
          <a:p>
            <a:pPr marL="285750" indent="-285750" fontAlgn="base">
              <a:buFont typeface="Arial" panose="020B0604020202020204" pitchFamily="34" charset="0"/>
              <a:buChar char="•"/>
            </a:pPr>
            <a:r>
              <a:rPr lang="en-US" sz="2200" dirty="0"/>
              <a:t>Home address</a:t>
            </a:r>
          </a:p>
          <a:p>
            <a:endParaRPr lang="en-US" dirty="0"/>
          </a:p>
        </p:txBody>
      </p:sp>
      <p:sp>
        <p:nvSpPr>
          <p:cNvPr id="3" name="TextBox 2">
            <a:extLst>
              <a:ext uri="{FF2B5EF4-FFF2-40B4-BE49-F238E27FC236}">
                <a16:creationId xmlns:a16="http://schemas.microsoft.com/office/drawing/2014/main" id="{466848C5-6AB4-524D-B1B1-2D87E1464567}"/>
              </a:ext>
            </a:extLst>
          </p:cNvPr>
          <p:cNvSpPr txBox="1"/>
          <p:nvPr/>
        </p:nvSpPr>
        <p:spPr>
          <a:xfrm>
            <a:off x="1824589" y="6308209"/>
            <a:ext cx="8938665" cy="369332"/>
          </a:xfrm>
          <a:prstGeom prst="rect">
            <a:avLst/>
          </a:prstGeom>
          <a:noFill/>
        </p:spPr>
        <p:txBody>
          <a:bodyPr wrap="none" rtlCol="0">
            <a:spAutoFit/>
          </a:bodyPr>
          <a:lstStyle/>
          <a:p>
            <a:r>
              <a:rPr lang="en-US" i="1" dirty="0">
                <a:solidFill>
                  <a:schemeClr val="accent1">
                    <a:lumMod val="75000"/>
                  </a:schemeClr>
                </a:solidFill>
              </a:rPr>
              <a:t>Note: these fields are required for your client and their spouse if they are married filing jointly.</a:t>
            </a:r>
            <a:endParaRPr lang="en-US" dirty="0"/>
          </a:p>
        </p:txBody>
      </p:sp>
      <p:grpSp>
        <p:nvGrpSpPr>
          <p:cNvPr id="6" name="Group 5">
            <a:extLst>
              <a:ext uri="{FF2B5EF4-FFF2-40B4-BE49-F238E27FC236}">
                <a16:creationId xmlns:a16="http://schemas.microsoft.com/office/drawing/2014/main" id="{CF97ECCE-EC5F-4E4B-8BAA-94AEE6426B6A}"/>
              </a:ext>
            </a:extLst>
          </p:cNvPr>
          <p:cNvGrpSpPr/>
          <p:nvPr/>
        </p:nvGrpSpPr>
        <p:grpSpPr>
          <a:xfrm>
            <a:off x="0" y="-10773"/>
            <a:ext cx="12192000" cy="1638875"/>
            <a:chOff x="0" y="689810"/>
            <a:chExt cx="12192000" cy="1638875"/>
          </a:xfrm>
        </p:grpSpPr>
        <p:sp>
          <p:nvSpPr>
            <p:cNvPr id="7" name="Rectangle 6">
              <a:extLst>
                <a:ext uri="{FF2B5EF4-FFF2-40B4-BE49-F238E27FC236}">
                  <a16:creationId xmlns:a16="http://schemas.microsoft.com/office/drawing/2014/main" id="{586D4C0A-AC53-412D-9A94-2CD8BDD56EFB}"/>
                </a:ext>
              </a:extLst>
            </p:cNvPr>
            <p:cNvSpPr/>
            <p:nvPr/>
          </p:nvSpPr>
          <p:spPr>
            <a:xfrm>
              <a:off x="0" y="68981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0A37DD8-5E8C-4692-B8CB-65AE6AE6D008}"/>
                </a:ext>
              </a:extLst>
            </p:cNvPr>
            <p:cNvGrpSpPr/>
            <p:nvPr/>
          </p:nvGrpSpPr>
          <p:grpSpPr>
            <a:xfrm>
              <a:off x="10919460" y="1084562"/>
              <a:ext cx="1272540" cy="1244123"/>
              <a:chOff x="10919460" y="1084562"/>
              <a:chExt cx="1272540" cy="1244123"/>
            </a:xfrm>
          </p:grpSpPr>
          <p:sp>
            <p:nvSpPr>
              <p:cNvPr id="9" name="Right Triangle 8">
                <a:extLst>
                  <a:ext uri="{FF2B5EF4-FFF2-40B4-BE49-F238E27FC236}">
                    <a16:creationId xmlns:a16="http://schemas.microsoft.com/office/drawing/2014/main" id="{BD60E9CD-AE8A-4291-826B-A074411BB035}"/>
                  </a:ext>
                </a:extLst>
              </p:cNvPr>
              <p:cNvSpPr/>
              <p:nvPr/>
            </p:nvSpPr>
            <p:spPr>
              <a:xfrm flipH="1">
                <a:off x="10919460" y="1084562"/>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4808BA9-5805-4F25-9D7A-036D57041A14}"/>
                  </a:ext>
                </a:extLst>
              </p:cNvPr>
              <p:cNvSpPr/>
              <p:nvPr/>
            </p:nvSpPr>
            <p:spPr>
              <a:xfrm flipH="1">
                <a:off x="11277600" y="141142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EBFA57FA-1998-3942-823D-707BDCA8D64D}"/>
              </a:ext>
            </a:extLst>
          </p:cNvPr>
          <p:cNvSpPr>
            <a:spLocks noGrp="1"/>
          </p:cNvSpPr>
          <p:nvPr>
            <p:ph type="title"/>
          </p:nvPr>
        </p:nvSpPr>
        <p:spPr>
          <a:xfrm>
            <a:off x="838200" y="152983"/>
            <a:ext cx="10515600" cy="1325563"/>
          </a:xfrm>
        </p:spPr>
        <p:txBody>
          <a:bodyPr>
            <a:normAutofit/>
          </a:bodyPr>
          <a:lstStyle/>
          <a:p>
            <a:pPr algn="ctr"/>
            <a:r>
              <a:rPr lang="en-US" sz="3600" b="1" dirty="0">
                <a:solidFill>
                  <a:schemeClr val="bg1"/>
                </a:solidFill>
                <a:latin typeface="Californian FB" panose="0207040306080B030204" pitchFamily="18" charset="0"/>
              </a:rPr>
              <a:t>Step 3: Fill out filing status, claim dependents, and provide banking information.</a:t>
            </a:r>
          </a:p>
        </p:txBody>
      </p:sp>
    </p:spTree>
    <p:extLst>
      <p:ext uri="{BB962C8B-B14F-4D97-AF65-F5344CB8AC3E}">
        <p14:creationId xmlns:p14="http://schemas.microsoft.com/office/powerpoint/2010/main" val="315147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9AEF1-77EA-F940-852E-B1F1D9D8BA6C}"/>
              </a:ext>
            </a:extLst>
          </p:cNvPr>
          <p:cNvSpPr>
            <a:spLocks noGrp="1"/>
          </p:cNvSpPr>
          <p:nvPr>
            <p:ph idx="1"/>
          </p:nvPr>
        </p:nvSpPr>
        <p:spPr>
          <a:xfrm>
            <a:off x="838200" y="1692382"/>
            <a:ext cx="10515600" cy="5116176"/>
          </a:xfrm>
        </p:spPr>
        <p:txBody>
          <a:bodyPr>
            <a:normAutofit fontScale="85000" lnSpcReduction="20000"/>
          </a:bodyPr>
          <a:lstStyle/>
          <a:p>
            <a:pPr fontAlgn="base"/>
            <a:r>
              <a:rPr lang="en-US" sz="3000" b="1" dirty="0"/>
              <a:t>Dependents: </a:t>
            </a:r>
          </a:p>
          <a:p>
            <a:pPr lvl="1" fontAlgn="base">
              <a:buFont typeface="Courier New" panose="02070309020205020404" pitchFamily="49" charset="0"/>
              <a:buChar char="o"/>
            </a:pPr>
            <a:r>
              <a:rPr lang="en-US" sz="2800" dirty="0"/>
              <a:t>Check the box if your client or their spouse can be </a:t>
            </a:r>
            <a:r>
              <a:rPr lang="en-US" sz="2800" u="sng" dirty="0">
                <a:hlinkClick r:id="rId2"/>
              </a:rPr>
              <a:t>claimed by someone else as a dependent</a:t>
            </a:r>
            <a:r>
              <a:rPr lang="en-US" sz="2800" dirty="0"/>
              <a:t> </a:t>
            </a:r>
          </a:p>
          <a:p>
            <a:pPr lvl="1" fontAlgn="base">
              <a:buFont typeface="Courier New" panose="02070309020205020404" pitchFamily="49" charset="0"/>
              <a:buChar char="o"/>
            </a:pPr>
            <a:r>
              <a:rPr lang="en-US" sz="2800" dirty="0"/>
              <a:t>First and last name, SSN, and relationship of any </a:t>
            </a:r>
            <a:r>
              <a:rPr lang="en-US" sz="2800" u="sng" dirty="0">
                <a:hlinkClick r:id="rId3"/>
              </a:rPr>
              <a:t>qualifying dependents</a:t>
            </a:r>
            <a:r>
              <a:rPr lang="en-US" sz="2800" dirty="0"/>
              <a:t> that your client has </a:t>
            </a:r>
          </a:p>
          <a:p>
            <a:pPr fontAlgn="base"/>
            <a:r>
              <a:rPr lang="en-US" sz="3000" b="1" dirty="0"/>
              <a:t>Bank account routing info</a:t>
            </a:r>
          </a:p>
          <a:p>
            <a:pPr lvl="1" fontAlgn="base">
              <a:buFont typeface="Courier New" panose="02070309020205020404" pitchFamily="49" charset="0"/>
              <a:buChar char="o"/>
            </a:pPr>
            <a:r>
              <a:rPr lang="en-US" sz="2800" dirty="0"/>
              <a:t>Direct deposit is the quickest and safest way to get payment. If your client doesn’t have a bank account, they can still get their payment through direct deposit using a prepaid debit card, payment apps like </a:t>
            </a:r>
            <a:r>
              <a:rPr lang="en-US" sz="2800" u="sng" dirty="0">
                <a:hlinkClick r:id="rId4"/>
              </a:rPr>
              <a:t>CashApp</a:t>
            </a:r>
            <a:r>
              <a:rPr lang="en-US" sz="2800" dirty="0"/>
              <a:t>, </a:t>
            </a:r>
            <a:r>
              <a:rPr lang="en-US" sz="2800" u="sng" dirty="0">
                <a:hlinkClick r:id="rId5"/>
              </a:rPr>
              <a:t>Venmo</a:t>
            </a:r>
            <a:r>
              <a:rPr lang="en-US" sz="2800" dirty="0"/>
              <a:t>, or </a:t>
            </a:r>
            <a:r>
              <a:rPr lang="en-US" sz="2800" u="sng" dirty="0">
                <a:hlinkClick r:id="rId6"/>
              </a:rPr>
              <a:t>PayPal</a:t>
            </a:r>
            <a:r>
              <a:rPr lang="en-US" sz="2800" dirty="0"/>
              <a:t>, or opening an </a:t>
            </a:r>
            <a:r>
              <a:rPr lang="en-US" sz="2800" u="sng" dirty="0">
                <a:hlinkClick r:id="rId7"/>
              </a:rPr>
              <a:t>online bank account</a:t>
            </a:r>
            <a:r>
              <a:rPr lang="en-US" sz="2800" dirty="0"/>
              <a:t>. If they cannot use these options, they’ll get their payment as a paper check.</a:t>
            </a:r>
            <a:endParaRPr lang="en-US" sz="3000" dirty="0"/>
          </a:p>
          <a:p>
            <a:pPr fontAlgn="base"/>
            <a:r>
              <a:rPr lang="en-US" sz="3000" b="1" dirty="0"/>
              <a:t>Identity</a:t>
            </a:r>
            <a:r>
              <a:rPr lang="en-US" sz="3000" dirty="0"/>
              <a:t> </a:t>
            </a:r>
            <a:r>
              <a:rPr lang="en-US" sz="3000" b="1" dirty="0"/>
              <a:t>Protection PIN</a:t>
            </a:r>
            <a:r>
              <a:rPr lang="en-US" sz="3000" dirty="0"/>
              <a:t> </a:t>
            </a:r>
          </a:p>
          <a:p>
            <a:pPr lvl="1" fontAlgn="base">
              <a:buFont typeface="Courier New" panose="02070309020205020404" pitchFamily="49" charset="0"/>
              <a:buChar char="o"/>
            </a:pPr>
            <a:r>
              <a:rPr lang="en-US" sz="2800" dirty="0"/>
              <a:t>Only include if the IRS provided your client a number because they’ve experienced identity theft.</a:t>
            </a:r>
          </a:p>
          <a:p>
            <a:r>
              <a:rPr lang="en-US" sz="3000" dirty="0"/>
              <a:t>After entering all the information that relates to your client, click “Continue to Step 2.” </a:t>
            </a:r>
            <a:endParaRPr lang="en-US" sz="3000" b="1" dirty="0">
              <a:effectLst/>
            </a:endParaRPr>
          </a:p>
        </p:txBody>
      </p:sp>
      <p:grpSp>
        <p:nvGrpSpPr>
          <p:cNvPr id="4" name="Group 3">
            <a:extLst>
              <a:ext uri="{FF2B5EF4-FFF2-40B4-BE49-F238E27FC236}">
                <a16:creationId xmlns:a16="http://schemas.microsoft.com/office/drawing/2014/main" id="{AA07B3B4-5D4B-4957-9B39-48A123A3049A}"/>
              </a:ext>
            </a:extLst>
          </p:cNvPr>
          <p:cNvGrpSpPr/>
          <p:nvPr/>
        </p:nvGrpSpPr>
        <p:grpSpPr>
          <a:xfrm>
            <a:off x="0" y="-3455"/>
            <a:ext cx="12192000" cy="1634135"/>
            <a:chOff x="0" y="-3455"/>
            <a:chExt cx="12192000" cy="1634135"/>
          </a:xfrm>
        </p:grpSpPr>
        <p:sp>
          <p:nvSpPr>
            <p:cNvPr id="5" name="Rectangle 4">
              <a:extLst>
                <a:ext uri="{FF2B5EF4-FFF2-40B4-BE49-F238E27FC236}">
                  <a16:creationId xmlns:a16="http://schemas.microsoft.com/office/drawing/2014/main" id="{F1296D10-3E1D-4289-A8F8-EACEECCF07FC}"/>
                </a:ext>
              </a:extLst>
            </p:cNvPr>
            <p:cNvSpPr/>
            <p:nvPr/>
          </p:nvSpPr>
          <p:spPr>
            <a:xfrm>
              <a:off x="0" y="-3455"/>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E66B3208-DBBB-45D7-913A-58FADF4DEB51}"/>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A8D1ADFD-3062-4BB8-A8B0-4CF3B1A0B19A}"/>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7D1DB909-D008-4268-A5AC-1CAF816BCF37}"/>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7AE374D7-0C28-A34E-92CE-B0AB48F54971}"/>
              </a:ext>
            </a:extLst>
          </p:cNvPr>
          <p:cNvSpPr>
            <a:spLocks noGrp="1"/>
          </p:cNvSpPr>
          <p:nvPr>
            <p:ph type="title"/>
          </p:nvPr>
        </p:nvSpPr>
        <p:spPr>
          <a:xfrm>
            <a:off x="838200" y="144899"/>
            <a:ext cx="10515600" cy="1399129"/>
          </a:xfrm>
        </p:spPr>
        <p:txBody>
          <a:bodyPr>
            <a:noAutofit/>
          </a:bodyPr>
          <a:lstStyle/>
          <a:p>
            <a:pPr algn="ctr"/>
            <a:r>
              <a:rPr lang="en-US" sz="4800" b="1" dirty="0">
                <a:solidFill>
                  <a:schemeClr val="bg1"/>
                </a:solidFill>
                <a:latin typeface="Californian FB" panose="0207040306080B030204" pitchFamily="18" charset="0"/>
                <a:cs typeface="Calibri" panose="020F0502020204030204" pitchFamily="34" charset="0"/>
              </a:rPr>
              <a:t>Optional Info</a:t>
            </a:r>
            <a:endParaRPr lang="en-US" sz="6000" b="1"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82344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CC83B5F-EACB-C540-ABE5-C25137E55F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875" y="1769294"/>
            <a:ext cx="4428842"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492F26-9517-3246-A0DF-D75B6B39AC49}"/>
              </a:ext>
            </a:extLst>
          </p:cNvPr>
          <p:cNvSpPr txBox="1"/>
          <p:nvPr/>
        </p:nvSpPr>
        <p:spPr>
          <a:xfrm>
            <a:off x="5815173" y="1824250"/>
            <a:ext cx="5380952" cy="4278094"/>
          </a:xfrm>
          <a:prstGeom prst="rect">
            <a:avLst/>
          </a:prstGeom>
          <a:noFill/>
        </p:spPr>
        <p:txBody>
          <a:bodyPr wrap="square" rtlCol="0">
            <a:spAutoFit/>
          </a:bodyPr>
          <a:lstStyle/>
          <a:p>
            <a:r>
              <a:rPr lang="en-US" sz="1600" dirty="0"/>
              <a:t>“STEP 2 E-file your tax forms,” requests both required and optional information. </a:t>
            </a:r>
            <a:endParaRPr lang="en-US" sz="1600" b="0" dirty="0">
              <a:effectLst/>
            </a:endParaRPr>
          </a:p>
          <a:p>
            <a:r>
              <a:rPr lang="en-US" sz="1600" dirty="0"/>
              <a:t>Required:</a:t>
            </a:r>
            <a:endParaRPr lang="en-US" sz="1600" b="0" dirty="0">
              <a:effectLst/>
            </a:endParaRPr>
          </a:p>
          <a:p>
            <a:pPr marL="285750" indent="-285750" fontAlgn="base">
              <a:buFont typeface="Arial" panose="020B0604020202020204" pitchFamily="34" charset="0"/>
              <a:buChar char="•"/>
            </a:pPr>
            <a:r>
              <a:rPr lang="en-US" sz="1600" dirty="0"/>
              <a:t>Personal verification: </a:t>
            </a:r>
          </a:p>
          <a:p>
            <a:pPr marL="742950" lvl="1" indent="-285750" fontAlgn="base">
              <a:buFont typeface="Courier New" panose="02070309020205020404" pitchFamily="49" charset="0"/>
              <a:buChar char="o"/>
            </a:pPr>
            <a:r>
              <a:rPr lang="en-US" sz="1600" dirty="0"/>
              <a:t>The form asks for AGI, or adjusted gross income, which is your client’s income minus certain payments, like student loan interest, that won’t be taxed.</a:t>
            </a:r>
          </a:p>
          <a:p>
            <a:pPr marL="742950" lvl="1" indent="-285750" fontAlgn="base">
              <a:buFont typeface="Courier New" panose="02070309020205020404" pitchFamily="49" charset="0"/>
              <a:buChar char="o"/>
            </a:pPr>
            <a:r>
              <a:rPr lang="en-US" sz="1600" dirty="0"/>
              <a:t>If your client did NOT file taxes in 2018, enter “0” in the box for “Last year’s AGI.” Ignore part B which asks for last year’s self-selected signature PIN.</a:t>
            </a:r>
          </a:p>
          <a:p>
            <a:pPr marL="285750" indent="-285750" fontAlgn="base">
              <a:buFont typeface="Arial" panose="020B0604020202020204" pitchFamily="34" charset="0"/>
              <a:buChar char="•"/>
            </a:pPr>
            <a:r>
              <a:rPr lang="en-US" sz="1600" dirty="0"/>
              <a:t>Date</a:t>
            </a:r>
          </a:p>
          <a:p>
            <a:pPr marL="285750" indent="-285750" fontAlgn="base">
              <a:buFont typeface="Arial" panose="020B0604020202020204" pitchFamily="34" charset="0"/>
              <a:buChar char="•"/>
            </a:pPr>
            <a:r>
              <a:rPr lang="en-US" sz="1600" dirty="0"/>
              <a:t>Electronic signature: Instead of your client signing their name, their signature is a 5-digit PIN number that they create. </a:t>
            </a:r>
          </a:p>
          <a:p>
            <a:pPr marL="285750" indent="-285750" fontAlgn="base">
              <a:buFont typeface="Arial" panose="020B0604020202020204" pitchFamily="34" charset="0"/>
              <a:buChar char="•"/>
            </a:pPr>
            <a:r>
              <a:rPr lang="en-US" sz="1600" dirty="0"/>
              <a:t>Date of birth</a:t>
            </a:r>
          </a:p>
          <a:p>
            <a:pPr fontAlgn="base"/>
            <a:endParaRPr lang="en-US" sz="1600" dirty="0"/>
          </a:p>
          <a:p>
            <a:pPr marL="285750" indent="-285750" fontAlgn="base">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E9443E45-B910-384E-85B9-2F33E69DCCBD}"/>
              </a:ext>
            </a:extLst>
          </p:cNvPr>
          <p:cNvSpPr txBox="1"/>
          <p:nvPr/>
        </p:nvSpPr>
        <p:spPr>
          <a:xfrm>
            <a:off x="1626667" y="6308209"/>
            <a:ext cx="9902391" cy="400110"/>
          </a:xfrm>
          <a:prstGeom prst="rect">
            <a:avLst/>
          </a:prstGeom>
          <a:noFill/>
        </p:spPr>
        <p:txBody>
          <a:bodyPr wrap="none" rtlCol="0">
            <a:spAutoFit/>
          </a:bodyPr>
          <a:lstStyle/>
          <a:p>
            <a:r>
              <a:rPr lang="en-US" sz="2000" i="1" dirty="0">
                <a:solidFill>
                  <a:schemeClr val="accent1">
                    <a:lumMod val="75000"/>
                  </a:schemeClr>
                </a:solidFill>
              </a:rPr>
              <a:t>Note: these fields are required for your client and their spouse if they are married filing jointly</a:t>
            </a:r>
            <a:r>
              <a:rPr lang="en-US" i="1" dirty="0">
                <a:solidFill>
                  <a:schemeClr val="accent1">
                    <a:lumMod val="75000"/>
                  </a:schemeClr>
                </a:solidFill>
              </a:rPr>
              <a:t>.</a:t>
            </a:r>
            <a:endParaRPr lang="en-US" dirty="0"/>
          </a:p>
        </p:txBody>
      </p:sp>
      <p:grpSp>
        <p:nvGrpSpPr>
          <p:cNvPr id="6" name="Group 5">
            <a:extLst>
              <a:ext uri="{FF2B5EF4-FFF2-40B4-BE49-F238E27FC236}">
                <a16:creationId xmlns:a16="http://schemas.microsoft.com/office/drawing/2014/main" id="{00FB2FE0-4F36-4D99-8F5C-47D77D0BEFCE}"/>
              </a:ext>
            </a:extLst>
          </p:cNvPr>
          <p:cNvGrpSpPr/>
          <p:nvPr/>
        </p:nvGrpSpPr>
        <p:grpSpPr>
          <a:xfrm>
            <a:off x="0" y="5523"/>
            <a:ext cx="12195928" cy="1644444"/>
            <a:chOff x="0" y="896779"/>
            <a:chExt cx="12195928" cy="1644444"/>
          </a:xfrm>
        </p:grpSpPr>
        <p:sp>
          <p:nvSpPr>
            <p:cNvPr id="7" name="Rectangle 6">
              <a:extLst>
                <a:ext uri="{FF2B5EF4-FFF2-40B4-BE49-F238E27FC236}">
                  <a16:creationId xmlns:a16="http://schemas.microsoft.com/office/drawing/2014/main" id="{A764D663-F15A-4CEF-8D9D-B0825E9CECE5}"/>
                </a:ext>
              </a:extLst>
            </p:cNvPr>
            <p:cNvSpPr/>
            <p:nvPr/>
          </p:nvSpPr>
          <p:spPr>
            <a:xfrm>
              <a:off x="0" y="896779"/>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118DF4C-2193-485B-97D7-38292015B466}"/>
                </a:ext>
              </a:extLst>
            </p:cNvPr>
            <p:cNvGrpSpPr/>
            <p:nvPr/>
          </p:nvGrpSpPr>
          <p:grpSpPr>
            <a:xfrm>
              <a:off x="10923388" y="1297100"/>
              <a:ext cx="1272540" cy="1244123"/>
              <a:chOff x="10923388" y="1297100"/>
              <a:chExt cx="1272540" cy="1244123"/>
            </a:xfrm>
          </p:grpSpPr>
          <p:sp>
            <p:nvSpPr>
              <p:cNvPr id="9" name="Right Triangle 8">
                <a:extLst>
                  <a:ext uri="{FF2B5EF4-FFF2-40B4-BE49-F238E27FC236}">
                    <a16:creationId xmlns:a16="http://schemas.microsoft.com/office/drawing/2014/main" id="{46F0760F-1402-4089-8E6B-2E743DC5BF8F}"/>
                  </a:ext>
                </a:extLst>
              </p:cNvPr>
              <p:cNvSpPr/>
              <p:nvPr/>
            </p:nvSpPr>
            <p:spPr>
              <a:xfrm flipH="1">
                <a:off x="10923388" y="1297100"/>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CEC7A68E-4B20-4183-9747-847CC8428585}"/>
                  </a:ext>
                </a:extLst>
              </p:cNvPr>
              <p:cNvSpPr/>
              <p:nvPr/>
            </p:nvSpPr>
            <p:spPr>
              <a:xfrm flipH="1">
                <a:off x="11277600" y="1613059"/>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5CFF1977-19B9-CE45-BA44-7743959987B3}"/>
              </a:ext>
            </a:extLst>
          </p:cNvPr>
          <p:cNvSpPr>
            <a:spLocks noGrp="1"/>
          </p:cNvSpPr>
          <p:nvPr>
            <p:ph type="title"/>
          </p:nvPr>
        </p:nvSpPr>
        <p:spPr>
          <a:xfrm>
            <a:off x="838200" y="212735"/>
            <a:ext cx="10515600" cy="1325563"/>
          </a:xfrm>
        </p:spPr>
        <p:txBody>
          <a:bodyPr>
            <a:normAutofit/>
          </a:bodyPr>
          <a:lstStyle/>
          <a:p>
            <a:pPr algn="ctr"/>
            <a:r>
              <a:rPr lang="en-US" sz="3600" b="1" dirty="0">
                <a:solidFill>
                  <a:schemeClr val="bg1"/>
                </a:solidFill>
                <a:latin typeface="Californian FB" panose="0207040306080B030204" pitchFamily="18" charset="0"/>
              </a:rPr>
              <a:t>Step 4: Fill out income and personal identification information.</a:t>
            </a:r>
          </a:p>
        </p:txBody>
      </p:sp>
    </p:spTree>
    <p:extLst>
      <p:ext uri="{BB962C8B-B14F-4D97-AF65-F5344CB8AC3E}">
        <p14:creationId xmlns:p14="http://schemas.microsoft.com/office/powerpoint/2010/main" val="186667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7C658-4552-6644-A2AE-8701E1FEBFD1}"/>
              </a:ext>
            </a:extLst>
          </p:cNvPr>
          <p:cNvSpPr>
            <a:spLocks noGrp="1"/>
          </p:cNvSpPr>
          <p:nvPr>
            <p:ph idx="1"/>
          </p:nvPr>
        </p:nvSpPr>
        <p:spPr>
          <a:xfrm>
            <a:off x="838200" y="1690688"/>
            <a:ext cx="10515600" cy="4161471"/>
          </a:xfrm>
        </p:spPr>
        <p:txBody>
          <a:bodyPr/>
          <a:lstStyle/>
          <a:p>
            <a:pPr fontAlgn="base"/>
            <a:r>
              <a:rPr lang="en-US" sz="3600" dirty="0"/>
              <a:t>Cell phone number</a:t>
            </a:r>
          </a:p>
          <a:p>
            <a:pPr fontAlgn="base"/>
            <a:r>
              <a:rPr lang="en-US" sz="3600" dirty="0"/>
              <a:t>Driver’s license or state issued ID number, state, issue date, and expiration date – leave blank if your client (or their spouse if married filing jointly) doesn’t have one</a:t>
            </a:r>
          </a:p>
        </p:txBody>
      </p:sp>
      <p:grpSp>
        <p:nvGrpSpPr>
          <p:cNvPr id="4" name="Group 3">
            <a:extLst>
              <a:ext uri="{FF2B5EF4-FFF2-40B4-BE49-F238E27FC236}">
                <a16:creationId xmlns:a16="http://schemas.microsoft.com/office/drawing/2014/main" id="{79B232A9-0012-473C-B6C8-0ADD91BF45A5}"/>
              </a:ext>
            </a:extLst>
          </p:cNvPr>
          <p:cNvGrpSpPr/>
          <p:nvPr/>
        </p:nvGrpSpPr>
        <p:grpSpPr>
          <a:xfrm>
            <a:off x="0" y="-7778"/>
            <a:ext cx="12192000" cy="1638458"/>
            <a:chOff x="0" y="-7778"/>
            <a:chExt cx="12192000" cy="1638458"/>
          </a:xfrm>
        </p:grpSpPr>
        <p:sp>
          <p:nvSpPr>
            <p:cNvPr id="5" name="Rectangle 4">
              <a:extLst>
                <a:ext uri="{FF2B5EF4-FFF2-40B4-BE49-F238E27FC236}">
                  <a16:creationId xmlns:a16="http://schemas.microsoft.com/office/drawing/2014/main" id="{FC6FF197-6F1D-4A74-807D-76AE78F49E7F}"/>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62E3333-C38C-4904-9F21-A7B975AE4700}"/>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B6041F92-FAD8-415F-A928-D4EFD2825A63}"/>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B9AF94FC-3095-4023-91A4-288801FD1547}"/>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809D6D92-1FEF-C640-8DB8-635028D077B7}"/>
              </a:ext>
            </a:extLst>
          </p:cNvPr>
          <p:cNvSpPr>
            <a:spLocks noGrp="1"/>
          </p:cNvSpPr>
          <p:nvPr>
            <p:ph type="title"/>
          </p:nvPr>
        </p:nvSpPr>
        <p:spPr>
          <a:xfrm>
            <a:off x="762000" y="144780"/>
            <a:ext cx="10515600" cy="1325563"/>
          </a:xfrm>
        </p:spPr>
        <p:txBody>
          <a:bodyPr>
            <a:normAutofit/>
          </a:bodyPr>
          <a:lstStyle/>
          <a:p>
            <a:pPr algn="ctr"/>
            <a:r>
              <a:rPr lang="en-US" sz="4800" b="1" dirty="0">
                <a:solidFill>
                  <a:schemeClr val="bg1"/>
                </a:solidFill>
                <a:latin typeface="Californian FB" panose="0207040306080B030204" pitchFamily="18" charset="0"/>
                <a:cs typeface="Calibri" panose="020F0502020204030204" pitchFamily="34" charset="0"/>
              </a:rPr>
              <a:t>Optional Info</a:t>
            </a:r>
          </a:p>
        </p:txBody>
      </p:sp>
    </p:spTree>
    <p:extLst>
      <p:ext uri="{BB962C8B-B14F-4D97-AF65-F5344CB8AC3E}">
        <p14:creationId xmlns:p14="http://schemas.microsoft.com/office/powerpoint/2010/main" val="3143734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31FCD-A02F-8A48-89D0-FD20E47926B2}"/>
              </a:ext>
            </a:extLst>
          </p:cNvPr>
          <p:cNvSpPr>
            <a:spLocks noGrp="1"/>
          </p:cNvSpPr>
          <p:nvPr>
            <p:ph idx="1"/>
          </p:nvPr>
        </p:nvSpPr>
        <p:spPr/>
        <p:txBody>
          <a:bodyPr/>
          <a:lstStyle/>
          <a:p>
            <a:pPr marL="0" indent="0">
              <a:buNone/>
            </a:pPr>
            <a:r>
              <a:rPr lang="en-US" dirty="0"/>
              <a:t>Before you can submit the form, your client must verify their email address. “Click the Update Your Account” link.</a:t>
            </a:r>
            <a:endParaRPr lang="en-US" b="0" dirty="0">
              <a:effectLst/>
            </a:endParaRPr>
          </a:p>
          <a:p>
            <a:pPr marL="0" indent="0">
              <a:buNone/>
            </a:pPr>
            <a:endParaRPr lang="en-US" dirty="0"/>
          </a:p>
        </p:txBody>
      </p:sp>
      <p:pic>
        <p:nvPicPr>
          <p:cNvPr id="9218" name="Picture 2">
            <a:extLst>
              <a:ext uri="{FF2B5EF4-FFF2-40B4-BE49-F238E27FC236}">
                <a16:creationId xmlns:a16="http://schemas.microsoft.com/office/drawing/2014/main" id="{D4223BD1-BCDB-0549-B629-DF10BA115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616" y="3184484"/>
            <a:ext cx="9172768" cy="11338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56CDEBC-9C55-424D-AEA6-85CC1D1BC18C}"/>
              </a:ext>
            </a:extLst>
          </p:cNvPr>
          <p:cNvGrpSpPr/>
          <p:nvPr/>
        </p:nvGrpSpPr>
        <p:grpSpPr>
          <a:xfrm>
            <a:off x="0" y="-7778"/>
            <a:ext cx="12192000" cy="1638458"/>
            <a:chOff x="0" y="-7778"/>
            <a:chExt cx="12192000" cy="1638458"/>
          </a:xfrm>
        </p:grpSpPr>
        <p:sp>
          <p:nvSpPr>
            <p:cNvPr id="6" name="Rectangle 5">
              <a:extLst>
                <a:ext uri="{FF2B5EF4-FFF2-40B4-BE49-F238E27FC236}">
                  <a16:creationId xmlns:a16="http://schemas.microsoft.com/office/drawing/2014/main" id="{0003E493-9EB4-4B82-A30A-E5B97AEA7F57}"/>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710B1A5-4C44-4E21-9D18-C63FF51909EC}"/>
                </a:ext>
              </a:extLst>
            </p:cNvPr>
            <p:cNvGrpSpPr/>
            <p:nvPr/>
          </p:nvGrpSpPr>
          <p:grpSpPr>
            <a:xfrm>
              <a:off x="10919460" y="386556"/>
              <a:ext cx="1272540" cy="1244124"/>
              <a:chOff x="10919460" y="386556"/>
              <a:chExt cx="1272540" cy="1244124"/>
            </a:xfrm>
          </p:grpSpPr>
          <p:sp>
            <p:nvSpPr>
              <p:cNvPr id="8" name="Right Triangle 7">
                <a:extLst>
                  <a:ext uri="{FF2B5EF4-FFF2-40B4-BE49-F238E27FC236}">
                    <a16:creationId xmlns:a16="http://schemas.microsoft.com/office/drawing/2014/main" id="{4B0A49D4-48B9-46ED-94F8-4D8DCBA0705A}"/>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FB0F2012-EB7E-4750-9A8D-F59F0B8A01ED}"/>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1DEB953C-A907-EA40-B01A-256467D94119}"/>
              </a:ext>
            </a:extLst>
          </p:cNvPr>
          <p:cNvSpPr>
            <a:spLocks noGrp="1"/>
          </p:cNvSpPr>
          <p:nvPr>
            <p:ph type="title"/>
          </p:nvPr>
        </p:nvSpPr>
        <p:spPr>
          <a:xfrm>
            <a:off x="762000" y="144780"/>
            <a:ext cx="10515600" cy="1325563"/>
          </a:xfrm>
        </p:spPr>
        <p:txBody>
          <a:bodyPr>
            <a:normAutofit/>
          </a:bodyPr>
          <a:lstStyle/>
          <a:p>
            <a:pPr algn="ctr"/>
            <a:r>
              <a:rPr lang="en-US" sz="3600" b="1" dirty="0">
                <a:solidFill>
                  <a:schemeClr val="bg1"/>
                </a:solidFill>
                <a:latin typeface="Californian FB" panose="0207040306080B030204" pitchFamily="18" charset="0"/>
              </a:rPr>
              <a:t>Step 5: Verify email address.</a:t>
            </a:r>
          </a:p>
        </p:txBody>
      </p:sp>
    </p:spTree>
    <p:extLst>
      <p:ext uri="{BB962C8B-B14F-4D97-AF65-F5344CB8AC3E}">
        <p14:creationId xmlns:p14="http://schemas.microsoft.com/office/powerpoint/2010/main" val="219912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C6616A5-4C6E-1C47-B4BD-1E2EAF47B6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3296" y="1540617"/>
            <a:ext cx="7905407" cy="4352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A03BF1-63FB-E74E-A6C8-103D6078A76F}"/>
              </a:ext>
            </a:extLst>
          </p:cNvPr>
          <p:cNvSpPr txBox="1"/>
          <p:nvPr/>
        </p:nvSpPr>
        <p:spPr>
          <a:xfrm>
            <a:off x="2143296" y="6123543"/>
            <a:ext cx="8372304" cy="400110"/>
          </a:xfrm>
          <a:prstGeom prst="rect">
            <a:avLst/>
          </a:prstGeom>
          <a:noFill/>
        </p:spPr>
        <p:txBody>
          <a:bodyPr wrap="square" rtlCol="0">
            <a:spAutoFit/>
          </a:bodyPr>
          <a:lstStyle/>
          <a:p>
            <a:pPr algn="ctr"/>
            <a:r>
              <a:rPr lang="en-US" sz="2000" dirty="0">
                <a:solidFill>
                  <a:schemeClr val="accent1">
                    <a:lumMod val="75000"/>
                  </a:schemeClr>
                </a:solidFill>
              </a:rPr>
              <a:t>Click the “verify email” link that appears next to your client’s email address. </a:t>
            </a:r>
            <a:endParaRPr lang="en-US" sz="2000" b="0" dirty="0">
              <a:solidFill>
                <a:schemeClr val="accent1">
                  <a:lumMod val="75000"/>
                </a:schemeClr>
              </a:solidFill>
              <a:effectLst/>
            </a:endParaRPr>
          </a:p>
        </p:txBody>
      </p:sp>
      <p:sp>
        <p:nvSpPr>
          <p:cNvPr id="3" name="Oval 2">
            <a:extLst>
              <a:ext uri="{FF2B5EF4-FFF2-40B4-BE49-F238E27FC236}">
                <a16:creationId xmlns:a16="http://schemas.microsoft.com/office/drawing/2014/main" id="{D1886016-0C78-4840-A28D-8D8E305F063D}"/>
              </a:ext>
            </a:extLst>
          </p:cNvPr>
          <p:cNvSpPr/>
          <p:nvPr/>
        </p:nvSpPr>
        <p:spPr>
          <a:xfrm>
            <a:off x="4976038" y="3870252"/>
            <a:ext cx="723014" cy="361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E224CAF-972D-4F6C-B03E-2253D1DB9634}"/>
              </a:ext>
            </a:extLst>
          </p:cNvPr>
          <p:cNvGrpSpPr/>
          <p:nvPr/>
        </p:nvGrpSpPr>
        <p:grpSpPr>
          <a:xfrm>
            <a:off x="0" y="-7778"/>
            <a:ext cx="12192000" cy="1638458"/>
            <a:chOff x="0" y="-7778"/>
            <a:chExt cx="12192000" cy="1638458"/>
          </a:xfrm>
        </p:grpSpPr>
        <p:sp>
          <p:nvSpPr>
            <p:cNvPr id="7" name="Rectangle 6">
              <a:extLst>
                <a:ext uri="{FF2B5EF4-FFF2-40B4-BE49-F238E27FC236}">
                  <a16:creationId xmlns:a16="http://schemas.microsoft.com/office/drawing/2014/main" id="{9168D2DA-D1DD-4182-B9CB-43EBC55B559A}"/>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354DBBB3-5862-48E0-8248-516BEDF47AF6}"/>
                </a:ext>
              </a:extLst>
            </p:cNvPr>
            <p:cNvGrpSpPr/>
            <p:nvPr/>
          </p:nvGrpSpPr>
          <p:grpSpPr>
            <a:xfrm>
              <a:off x="10919460" y="386556"/>
              <a:ext cx="1272540" cy="1244124"/>
              <a:chOff x="10919460" y="386556"/>
              <a:chExt cx="1272540" cy="1244124"/>
            </a:xfrm>
          </p:grpSpPr>
          <p:sp>
            <p:nvSpPr>
              <p:cNvPr id="9" name="Right Triangle 8">
                <a:extLst>
                  <a:ext uri="{FF2B5EF4-FFF2-40B4-BE49-F238E27FC236}">
                    <a16:creationId xmlns:a16="http://schemas.microsoft.com/office/drawing/2014/main" id="{EB7DB352-B3CD-45B9-882E-2E4066DC4C08}"/>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6FBBB474-FDBF-4F46-96B8-3734E4A737F0}"/>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D02D6BE7-F105-A147-BB43-29EA6C253866}"/>
              </a:ext>
            </a:extLst>
          </p:cNvPr>
          <p:cNvSpPr>
            <a:spLocks noGrp="1"/>
          </p:cNvSpPr>
          <p:nvPr>
            <p:ph type="title"/>
          </p:nvPr>
        </p:nvSpPr>
        <p:spPr>
          <a:xfrm>
            <a:off x="1040130" y="144780"/>
            <a:ext cx="10515600" cy="1325563"/>
          </a:xfrm>
        </p:spPr>
        <p:txBody>
          <a:bodyPr>
            <a:normAutofit/>
          </a:bodyPr>
          <a:lstStyle/>
          <a:p>
            <a:pPr algn="ctr"/>
            <a:r>
              <a:rPr lang="en-US" sz="3600" b="1" dirty="0">
                <a:solidFill>
                  <a:schemeClr val="bg1"/>
                </a:solidFill>
                <a:latin typeface="Californian FB" panose="0207040306080B030204" pitchFamily="18" charset="0"/>
              </a:rPr>
              <a:t>A box will open on your screen that looks like this: </a:t>
            </a:r>
          </a:p>
        </p:txBody>
      </p:sp>
    </p:spTree>
    <p:extLst>
      <p:ext uri="{BB962C8B-B14F-4D97-AF65-F5344CB8AC3E}">
        <p14:creationId xmlns:p14="http://schemas.microsoft.com/office/powerpoint/2010/main" val="520393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6E2DFDCD-00E7-2C43-91CD-F4EBAAD86E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6448806" cy="198424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E278BA7B-5B56-9A44-BFAF-3B96E050A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809" y="3674936"/>
            <a:ext cx="5597236" cy="24410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00DEA9-D47B-4C2A-BFE0-95AEDFE98895}"/>
              </a:ext>
            </a:extLst>
          </p:cNvPr>
          <p:cNvSpPr txBox="1"/>
          <p:nvPr/>
        </p:nvSpPr>
        <p:spPr>
          <a:xfrm>
            <a:off x="1696859" y="4600389"/>
            <a:ext cx="5390707" cy="400110"/>
          </a:xfrm>
          <a:prstGeom prst="rect">
            <a:avLst/>
          </a:prstGeom>
          <a:noFill/>
        </p:spPr>
        <p:txBody>
          <a:bodyPr wrap="square" rtlCol="0">
            <a:spAutoFit/>
          </a:bodyPr>
          <a:lstStyle/>
          <a:p>
            <a:r>
              <a:rPr lang="en-US" sz="2000" dirty="0">
                <a:solidFill>
                  <a:schemeClr val="accent1">
                    <a:lumMod val="75000"/>
                  </a:schemeClr>
                </a:solidFill>
              </a:rPr>
              <a:t>Have your client check their email.</a:t>
            </a:r>
            <a:endParaRPr lang="en-US" sz="2000" dirty="0"/>
          </a:p>
        </p:txBody>
      </p:sp>
      <p:cxnSp>
        <p:nvCxnSpPr>
          <p:cNvPr id="5" name="Straight Arrow Connector 4">
            <a:extLst>
              <a:ext uri="{FF2B5EF4-FFF2-40B4-BE49-F238E27FC236}">
                <a16:creationId xmlns:a16="http://schemas.microsoft.com/office/drawing/2014/main" id="{E0EE45A2-3B34-417F-BD30-83327AE52664}"/>
              </a:ext>
            </a:extLst>
          </p:cNvPr>
          <p:cNvCxnSpPr>
            <a:cxnSpLocks/>
          </p:cNvCxnSpPr>
          <p:nvPr/>
        </p:nvCxnSpPr>
        <p:spPr>
          <a:xfrm>
            <a:off x="5560828" y="4800444"/>
            <a:ext cx="1726178" cy="200056"/>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nvGrpSpPr>
          <p:cNvPr id="12" name="Group 11">
            <a:extLst>
              <a:ext uri="{FF2B5EF4-FFF2-40B4-BE49-F238E27FC236}">
                <a16:creationId xmlns:a16="http://schemas.microsoft.com/office/drawing/2014/main" id="{FDC12C59-6D2A-4964-A395-0E394C1C8B00}"/>
              </a:ext>
            </a:extLst>
          </p:cNvPr>
          <p:cNvGrpSpPr/>
          <p:nvPr/>
        </p:nvGrpSpPr>
        <p:grpSpPr>
          <a:xfrm>
            <a:off x="0" y="-7778"/>
            <a:ext cx="12192000" cy="1638458"/>
            <a:chOff x="0" y="-7778"/>
            <a:chExt cx="12192000" cy="1638458"/>
          </a:xfrm>
        </p:grpSpPr>
        <p:sp>
          <p:nvSpPr>
            <p:cNvPr id="13" name="Rectangle 12">
              <a:extLst>
                <a:ext uri="{FF2B5EF4-FFF2-40B4-BE49-F238E27FC236}">
                  <a16:creationId xmlns:a16="http://schemas.microsoft.com/office/drawing/2014/main" id="{28275FED-1421-4369-9426-9939C3E468BC}"/>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3AE6E137-526E-4593-82DA-30BDAC7674A6}"/>
                </a:ext>
              </a:extLst>
            </p:cNvPr>
            <p:cNvGrpSpPr/>
            <p:nvPr/>
          </p:nvGrpSpPr>
          <p:grpSpPr>
            <a:xfrm>
              <a:off x="10919460" y="386556"/>
              <a:ext cx="1272540" cy="1244124"/>
              <a:chOff x="10919460" y="386556"/>
              <a:chExt cx="1272540" cy="1244124"/>
            </a:xfrm>
          </p:grpSpPr>
          <p:sp>
            <p:nvSpPr>
              <p:cNvPr id="15" name="Right Triangle 14">
                <a:extLst>
                  <a:ext uri="{FF2B5EF4-FFF2-40B4-BE49-F238E27FC236}">
                    <a16:creationId xmlns:a16="http://schemas.microsoft.com/office/drawing/2014/main" id="{C2B9FCB1-2B77-4578-84A8-D0CD73699770}"/>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ight Triangle 15">
                <a:extLst>
                  <a:ext uri="{FF2B5EF4-FFF2-40B4-BE49-F238E27FC236}">
                    <a16:creationId xmlns:a16="http://schemas.microsoft.com/office/drawing/2014/main" id="{4D7C0063-1880-46A3-8620-A6198A48E08F}"/>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C7569D4D-2540-D14D-80CF-8D3B6EEE6699}"/>
              </a:ext>
            </a:extLst>
          </p:cNvPr>
          <p:cNvSpPr>
            <a:spLocks noGrp="1"/>
          </p:cNvSpPr>
          <p:nvPr>
            <p:ph type="title"/>
          </p:nvPr>
        </p:nvSpPr>
        <p:spPr>
          <a:xfrm>
            <a:off x="762000" y="144780"/>
            <a:ext cx="10515600" cy="1325563"/>
          </a:xfrm>
        </p:spPr>
        <p:txBody>
          <a:bodyPr>
            <a:normAutofit/>
          </a:bodyPr>
          <a:lstStyle/>
          <a:p>
            <a:pPr algn="ctr"/>
            <a:r>
              <a:rPr lang="en-US" sz="3600" b="1" dirty="0">
                <a:solidFill>
                  <a:schemeClr val="bg1"/>
                </a:solidFill>
                <a:latin typeface="Californian FB" panose="0207040306080B030204" pitchFamily="18" charset="0"/>
              </a:rPr>
              <a:t>Click the blue “send verification email” box:</a:t>
            </a:r>
          </a:p>
        </p:txBody>
      </p:sp>
    </p:spTree>
    <p:extLst>
      <p:ext uri="{BB962C8B-B14F-4D97-AF65-F5344CB8AC3E}">
        <p14:creationId xmlns:p14="http://schemas.microsoft.com/office/powerpoint/2010/main" val="186658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526FFF9-C44D-6B44-8D34-57469802B8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0" y="1937544"/>
            <a:ext cx="10160000" cy="412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EB036C72-2CB4-465D-AA7B-8BAEC058A2A3}"/>
              </a:ext>
            </a:extLst>
          </p:cNvPr>
          <p:cNvSpPr txBox="1"/>
          <p:nvPr/>
        </p:nvSpPr>
        <p:spPr>
          <a:xfrm>
            <a:off x="1945758" y="6201879"/>
            <a:ext cx="8697433" cy="461665"/>
          </a:xfrm>
          <a:prstGeom prst="rect">
            <a:avLst/>
          </a:prstGeom>
          <a:noFill/>
        </p:spPr>
        <p:txBody>
          <a:bodyPr wrap="square" rtlCol="0">
            <a:spAutoFit/>
          </a:bodyPr>
          <a:lstStyle/>
          <a:p>
            <a:r>
              <a:rPr lang="en-US" sz="2000" dirty="0">
                <a:solidFill>
                  <a:schemeClr val="accent1">
                    <a:lumMod val="75000"/>
                  </a:schemeClr>
                </a:solidFill>
              </a:rPr>
              <a:t>Have your client click the “confirm my account’s email address” </a:t>
            </a:r>
            <a:r>
              <a:rPr lang="en-US" sz="2400" dirty="0">
                <a:solidFill>
                  <a:schemeClr val="accent1">
                    <a:lumMod val="75000"/>
                  </a:schemeClr>
                </a:solidFill>
              </a:rPr>
              <a:t>l</a:t>
            </a:r>
            <a:r>
              <a:rPr lang="en-US" sz="2000" dirty="0">
                <a:solidFill>
                  <a:schemeClr val="accent1">
                    <a:lumMod val="75000"/>
                  </a:schemeClr>
                </a:solidFill>
              </a:rPr>
              <a:t>ink</a:t>
            </a:r>
            <a:r>
              <a:rPr lang="en-US" sz="1800" dirty="0">
                <a:solidFill>
                  <a:schemeClr val="accent1">
                    <a:lumMod val="75000"/>
                  </a:schemeClr>
                </a:solidFill>
              </a:rPr>
              <a:t>.</a:t>
            </a:r>
            <a:endParaRPr lang="en-US" dirty="0"/>
          </a:p>
        </p:txBody>
      </p:sp>
      <p:grpSp>
        <p:nvGrpSpPr>
          <p:cNvPr id="5" name="Group 4">
            <a:extLst>
              <a:ext uri="{FF2B5EF4-FFF2-40B4-BE49-F238E27FC236}">
                <a16:creationId xmlns:a16="http://schemas.microsoft.com/office/drawing/2014/main" id="{BA34E9F1-9B43-44D0-8BBD-284F6F0D7E7E}"/>
              </a:ext>
            </a:extLst>
          </p:cNvPr>
          <p:cNvGrpSpPr/>
          <p:nvPr/>
        </p:nvGrpSpPr>
        <p:grpSpPr>
          <a:xfrm>
            <a:off x="0" y="-7778"/>
            <a:ext cx="12192000" cy="1638458"/>
            <a:chOff x="0" y="-7778"/>
            <a:chExt cx="12192000" cy="1638458"/>
          </a:xfrm>
        </p:grpSpPr>
        <p:sp>
          <p:nvSpPr>
            <p:cNvPr id="6" name="Rectangle 5">
              <a:extLst>
                <a:ext uri="{FF2B5EF4-FFF2-40B4-BE49-F238E27FC236}">
                  <a16:creationId xmlns:a16="http://schemas.microsoft.com/office/drawing/2014/main" id="{AD1A3DAF-5C88-45B8-935B-954562DE5B2F}"/>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DD66DF2E-FECF-4B00-AE33-74A16D0373A0}"/>
                </a:ext>
              </a:extLst>
            </p:cNvPr>
            <p:cNvGrpSpPr/>
            <p:nvPr/>
          </p:nvGrpSpPr>
          <p:grpSpPr>
            <a:xfrm>
              <a:off x="10919460" y="386556"/>
              <a:ext cx="1272540" cy="1244124"/>
              <a:chOff x="10919460" y="386556"/>
              <a:chExt cx="1272540" cy="1244124"/>
            </a:xfrm>
          </p:grpSpPr>
          <p:sp>
            <p:nvSpPr>
              <p:cNvPr id="8" name="Right Triangle 7">
                <a:extLst>
                  <a:ext uri="{FF2B5EF4-FFF2-40B4-BE49-F238E27FC236}">
                    <a16:creationId xmlns:a16="http://schemas.microsoft.com/office/drawing/2014/main" id="{AF4E3C9F-D155-40AB-8C60-DA0F325560F3}"/>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E4B4A57C-3BF6-4BF8-9B01-217DB2D492C2}"/>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92B6C1C9-0375-8048-B275-F266EC92ACE3}"/>
              </a:ext>
            </a:extLst>
          </p:cNvPr>
          <p:cNvSpPr>
            <a:spLocks noGrp="1"/>
          </p:cNvSpPr>
          <p:nvPr>
            <p:ph type="title"/>
          </p:nvPr>
        </p:nvSpPr>
        <p:spPr>
          <a:xfrm>
            <a:off x="845532" y="188320"/>
            <a:ext cx="10515600" cy="1325563"/>
          </a:xfrm>
        </p:spPr>
        <p:txBody>
          <a:bodyPr>
            <a:noAutofit/>
          </a:bodyPr>
          <a:lstStyle/>
          <a:p>
            <a:pPr algn="ctr"/>
            <a:r>
              <a:rPr lang="en-US" sz="2800" b="1" dirty="0">
                <a:solidFill>
                  <a:schemeClr val="bg1"/>
                </a:solidFill>
                <a:latin typeface="Californian FB" panose="0207040306080B030204" pitchFamily="18" charset="0"/>
              </a:rPr>
              <a:t>They will receive a message from the sender “Non-Filers Enter Payment Info” with the subject line, “Your Non-Filers: Enter Payment Info – Account”. The message will look like this:</a:t>
            </a:r>
          </a:p>
        </p:txBody>
      </p:sp>
    </p:spTree>
    <p:extLst>
      <p:ext uri="{BB962C8B-B14F-4D97-AF65-F5344CB8AC3E}">
        <p14:creationId xmlns:p14="http://schemas.microsoft.com/office/powerpoint/2010/main" val="377011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ABB77530-6091-2448-A2D2-6CBE0C0689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3550" y="1690688"/>
            <a:ext cx="8724900" cy="4064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01D3BDC-C366-42F7-A398-B6651015F072}"/>
              </a:ext>
            </a:extLst>
          </p:cNvPr>
          <p:cNvGrpSpPr/>
          <p:nvPr/>
        </p:nvGrpSpPr>
        <p:grpSpPr>
          <a:xfrm>
            <a:off x="0" y="-7778"/>
            <a:ext cx="12192000" cy="1638458"/>
            <a:chOff x="0" y="-7778"/>
            <a:chExt cx="12192000" cy="1638458"/>
          </a:xfrm>
        </p:grpSpPr>
        <p:sp>
          <p:nvSpPr>
            <p:cNvPr id="10" name="Rectangle 9">
              <a:extLst>
                <a:ext uri="{FF2B5EF4-FFF2-40B4-BE49-F238E27FC236}">
                  <a16:creationId xmlns:a16="http://schemas.microsoft.com/office/drawing/2014/main" id="{4913833B-D073-4675-A430-AAC19AF7EF5D}"/>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0ECF091-8E5A-42B0-922F-0E46F59C735B}"/>
                </a:ext>
              </a:extLst>
            </p:cNvPr>
            <p:cNvGrpSpPr/>
            <p:nvPr/>
          </p:nvGrpSpPr>
          <p:grpSpPr>
            <a:xfrm>
              <a:off x="10919460" y="386556"/>
              <a:ext cx="1272540" cy="1244124"/>
              <a:chOff x="10919460" y="386556"/>
              <a:chExt cx="1272540" cy="1244124"/>
            </a:xfrm>
          </p:grpSpPr>
          <p:sp>
            <p:nvSpPr>
              <p:cNvPr id="12" name="Right Triangle 11">
                <a:extLst>
                  <a:ext uri="{FF2B5EF4-FFF2-40B4-BE49-F238E27FC236}">
                    <a16:creationId xmlns:a16="http://schemas.microsoft.com/office/drawing/2014/main" id="{9B6B1CB8-F7BD-48AC-A3A0-14C45899358A}"/>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Triangle 12">
                <a:extLst>
                  <a:ext uri="{FF2B5EF4-FFF2-40B4-BE49-F238E27FC236}">
                    <a16:creationId xmlns:a16="http://schemas.microsoft.com/office/drawing/2014/main" id="{88165B43-482D-4CAD-B9AF-634ADDDA56DE}"/>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4BF1CF6D-98C6-1D4F-8544-1DA8D98DE135}"/>
              </a:ext>
            </a:extLst>
          </p:cNvPr>
          <p:cNvSpPr>
            <a:spLocks noGrp="1"/>
          </p:cNvSpPr>
          <p:nvPr>
            <p:ph type="title"/>
          </p:nvPr>
        </p:nvSpPr>
        <p:spPr>
          <a:xfrm>
            <a:off x="762000" y="144780"/>
            <a:ext cx="10515600" cy="1325563"/>
          </a:xfrm>
        </p:spPr>
        <p:txBody>
          <a:bodyPr>
            <a:normAutofit/>
          </a:bodyPr>
          <a:lstStyle/>
          <a:p>
            <a:pPr algn="ctr"/>
            <a:r>
              <a:rPr lang="en-US" sz="3200" b="1" dirty="0">
                <a:solidFill>
                  <a:schemeClr val="bg1"/>
                </a:solidFill>
                <a:latin typeface="Californian FB" panose="0207040306080B030204" pitchFamily="18" charset="0"/>
              </a:rPr>
              <a:t>This screen will open: </a:t>
            </a:r>
          </a:p>
        </p:txBody>
      </p:sp>
    </p:spTree>
    <p:extLst>
      <p:ext uri="{BB962C8B-B14F-4D97-AF65-F5344CB8AC3E}">
        <p14:creationId xmlns:p14="http://schemas.microsoft.com/office/powerpoint/2010/main" val="2852997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63A298F-B8E6-234C-B090-45C122E56F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4391" y="1825625"/>
            <a:ext cx="7903217" cy="43513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09CD6EF-522D-409D-98F0-2E2CF598A8C2}"/>
              </a:ext>
            </a:extLst>
          </p:cNvPr>
          <p:cNvGrpSpPr/>
          <p:nvPr/>
        </p:nvGrpSpPr>
        <p:grpSpPr>
          <a:xfrm>
            <a:off x="0" y="-7778"/>
            <a:ext cx="12192000" cy="1638458"/>
            <a:chOff x="0" y="-7778"/>
            <a:chExt cx="12192000" cy="1638458"/>
          </a:xfrm>
        </p:grpSpPr>
        <p:sp>
          <p:nvSpPr>
            <p:cNvPr id="5" name="Rectangle 4">
              <a:extLst>
                <a:ext uri="{FF2B5EF4-FFF2-40B4-BE49-F238E27FC236}">
                  <a16:creationId xmlns:a16="http://schemas.microsoft.com/office/drawing/2014/main" id="{82DCD328-B65F-4D1D-A96A-18957C2A2698}"/>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D9E2700-8DFD-4B6A-8A14-9882513D6F0F}"/>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542BE935-A6D3-4A56-BEA7-5D6C148F08B7}"/>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7530BA00-38A0-4E00-B640-4C06876D393C}"/>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BE65046D-4D7E-1A40-993B-CBCBC3B43D4D}"/>
              </a:ext>
            </a:extLst>
          </p:cNvPr>
          <p:cNvSpPr>
            <a:spLocks noGrp="1"/>
          </p:cNvSpPr>
          <p:nvPr>
            <p:ph type="title"/>
          </p:nvPr>
        </p:nvSpPr>
        <p:spPr>
          <a:xfrm>
            <a:off x="582930" y="144780"/>
            <a:ext cx="10515600" cy="1325563"/>
          </a:xfrm>
        </p:spPr>
        <p:txBody>
          <a:bodyPr>
            <a:normAutofit/>
          </a:bodyPr>
          <a:lstStyle/>
          <a:p>
            <a:pPr algn="ctr"/>
            <a:r>
              <a:rPr lang="en-US" sz="3200" b="1" dirty="0">
                <a:solidFill>
                  <a:schemeClr val="bg1"/>
                </a:solidFill>
                <a:latin typeface="Californian FB" panose="0207040306080B030204" pitchFamily="18" charset="0"/>
              </a:rPr>
              <a:t>Close the Email Verification window and return to the “Update your account” screen and click exit. </a:t>
            </a:r>
          </a:p>
        </p:txBody>
      </p:sp>
    </p:spTree>
    <p:extLst>
      <p:ext uri="{BB962C8B-B14F-4D97-AF65-F5344CB8AC3E}">
        <p14:creationId xmlns:p14="http://schemas.microsoft.com/office/powerpoint/2010/main" val="381469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E9364F-3592-43A3-AD81-C0D1A1864152}"/>
              </a:ext>
            </a:extLst>
          </p:cNvPr>
          <p:cNvGrpSpPr/>
          <p:nvPr/>
        </p:nvGrpSpPr>
        <p:grpSpPr>
          <a:xfrm>
            <a:off x="0" y="0"/>
            <a:ext cx="12192000" cy="1630680"/>
            <a:chOff x="0" y="0"/>
            <a:chExt cx="12192000" cy="1630680"/>
          </a:xfrm>
        </p:grpSpPr>
        <p:sp>
          <p:nvSpPr>
            <p:cNvPr id="5" name="Rectangle 4">
              <a:extLst>
                <a:ext uri="{FF2B5EF4-FFF2-40B4-BE49-F238E27FC236}">
                  <a16:creationId xmlns:a16="http://schemas.microsoft.com/office/drawing/2014/main" id="{503CB7B1-DA6C-4A18-AB6C-B3D7B62AD9B8}"/>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259928FB-F2A0-4A27-880E-B695FA444153}"/>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B4AAE473-17CD-4949-9E25-0ACE2D64E738}"/>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7FF82594-C5B5-44C2-A2B0-7F30FCE78B17}"/>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C785C56D-D7E6-4747-BD81-D423F11D67D9}"/>
              </a:ext>
            </a:extLst>
          </p:cNvPr>
          <p:cNvSpPr>
            <a:spLocks noGrp="1"/>
          </p:cNvSpPr>
          <p:nvPr>
            <p:ph type="title"/>
          </p:nvPr>
        </p:nvSpPr>
        <p:spPr/>
        <p:txBody>
          <a:bodyPr/>
          <a:lstStyle/>
          <a:p>
            <a:pPr algn="ctr"/>
            <a:r>
              <a:rPr lang="en-US" b="1" dirty="0">
                <a:solidFill>
                  <a:schemeClr val="bg1"/>
                </a:solidFill>
                <a:latin typeface="Californian FB" panose="0207040306080B030204" pitchFamily="18" charset="0"/>
              </a:rPr>
              <a:t>Economic Impact Payment (EIP) </a:t>
            </a:r>
            <a:br>
              <a:rPr lang="en-US" b="1" dirty="0">
                <a:solidFill>
                  <a:schemeClr val="bg1"/>
                </a:solidFill>
                <a:latin typeface="Californian FB" panose="0207040306080B030204" pitchFamily="18" charset="0"/>
              </a:rPr>
            </a:br>
            <a:r>
              <a:rPr lang="en-US" b="1" dirty="0">
                <a:solidFill>
                  <a:schemeClr val="bg1"/>
                </a:solidFill>
                <a:latin typeface="Californian FB" panose="0207040306080B030204" pitchFamily="18" charset="0"/>
              </a:rPr>
              <a:t>Assister Guide</a:t>
            </a:r>
          </a:p>
        </p:txBody>
      </p:sp>
      <p:sp>
        <p:nvSpPr>
          <p:cNvPr id="3" name="Content Placeholder 2">
            <a:extLst>
              <a:ext uri="{FF2B5EF4-FFF2-40B4-BE49-F238E27FC236}">
                <a16:creationId xmlns:a16="http://schemas.microsoft.com/office/drawing/2014/main" id="{B697F56B-2938-1D4A-ADD8-A40F3295AF3A}"/>
              </a:ext>
            </a:extLst>
          </p:cNvPr>
          <p:cNvSpPr>
            <a:spLocks noGrp="1"/>
          </p:cNvSpPr>
          <p:nvPr>
            <p:ph idx="1"/>
          </p:nvPr>
        </p:nvSpPr>
        <p:spPr/>
        <p:txBody>
          <a:bodyPr>
            <a:normAutofit/>
          </a:bodyPr>
          <a:lstStyle/>
          <a:p>
            <a:r>
              <a:rPr lang="en-US" sz="3200" dirty="0"/>
              <a:t>Congratulations on being named (or choosing to be) an EIP assister! </a:t>
            </a:r>
          </a:p>
          <a:p>
            <a:r>
              <a:rPr lang="en-US" sz="3200" dirty="0"/>
              <a:t>Your work will help low-income non-filers receive payments they are eligible for.</a:t>
            </a:r>
          </a:p>
          <a:p>
            <a:r>
              <a:rPr lang="en-US" sz="3200" dirty="0"/>
              <a:t>This guide provides background on EIPs, outlines the steps to assist others with completing the form, and has a list of additional resources to help you help others. </a:t>
            </a:r>
          </a:p>
        </p:txBody>
      </p:sp>
    </p:spTree>
    <p:extLst>
      <p:ext uri="{BB962C8B-B14F-4D97-AF65-F5344CB8AC3E}">
        <p14:creationId xmlns:p14="http://schemas.microsoft.com/office/powerpoint/2010/main" val="392793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4A7B928-73DA-1A42-83D9-48730406FE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28850"/>
            <a:ext cx="10058400" cy="24003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512D2AC-271A-44B4-8B9D-FC8CEA117672}"/>
              </a:ext>
            </a:extLst>
          </p:cNvPr>
          <p:cNvGrpSpPr/>
          <p:nvPr/>
        </p:nvGrpSpPr>
        <p:grpSpPr>
          <a:xfrm>
            <a:off x="0" y="-7778"/>
            <a:ext cx="12192000" cy="1638458"/>
            <a:chOff x="0" y="-7778"/>
            <a:chExt cx="12192000" cy="1638458"/>
          </a:xfrm>
        </p:grpSpPr>
        <p:sp>
          <p:nvSpPr>
            <p:cNvPr id="5" name="Rectangle 4">
              <a:extLst>
                <a:ext uri="{FF2B5EF4-FFF2-40B4-BE49-F238E27FC236}">
                  <a16:creationId xmlns:a16="http://schemas.microsoft.com/office/drawing/2014/main" id="{A9B55A39-B837-4706-A1F7-CD81E29DB14C}"/>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D1C10FD-1746-4621-BA2E-7C489FF85AFF}"/>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2702EE3B-BB6A-4B12-91C7-2D06037D1EAD}"/>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07674D1F-1468-456D-8C4A-4566F6C7CE9D}"/>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E2BE007D-9DE1-9143-9DA4-E712CD8F9F55}"/>
              </a:ext>
            </a:extLst>
          </p:cNvPr>
          <p:cNvSpPr>
            <a:spLocks noGrp="1"/>
          </p:cNvSpPr>
          <p:nvPr>
            <p:ph type="title"/>
          </p:nvPr>
        </p:nvSpPr>
        <p:spPr>
          <a:xfrm>
            <a:off x="838200" y="144780"/>
            <a:ext cx="10515600" cy="1325563"/>
          </a:xfrm>
        </p:spPr>
        <p:txBody>
          <a:bodyPr>
            <a:normAutofit/>
          </a:bodyPr>
          <a:lstStyle/>
          <a:p>
            <a:pPr algn="ctr"/>
            <a:r>
              <a:rPr lang="en-US" sz="3600" b="1" dirty="0">
                <a:solidFill>
                  <a:schemeClr val="bg1"/>
                </a:solidFill>
                <a:latin typeface="Californian FB" panose="0207040306080B030204" pitchFamily="18" charset="0"/>
              </a:rPr>
              <a:t>This will take you back to the form. Now your client’s email address should show as verified:</a:t>
            </a:r>
          </a:p>
        </p:txBody>
      </p:sp>
    </p:spTree>
    <p:extLst>
      <p:ext uri="{BB962C8B-B14F-4D97-AF65-F5344CB8AC3E}">
        <p14:creationId xmlns:p14="http://schemas.microsoft.com/office/powerpoint/2010/main" val="109255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44037-130E-C445-91C8-0C61C5C8F3CC}"/>
              </a:ext>
            </a:extLst>
          </p:cNvPr>
          <p:cNvSpPr>
            <a:spLocks noGrp="1"/>
          </p:cNvSpPr>
          <p:nvPr>
            <p:ph idx="1"/>
          </p:nvPr>
        </p:nvSpPr>
        <p:spPr>
          <a:xfrm>
            <a:off x="838200" y="1825625"/>
            <a:ext cx="10081260" cy="4351338"/>
          </a:xfrm>
        </p:spPr>
        <p:txBody>
          <a:bodyPr>
            <a:normAutofit/>
          </a:bodyPr>
          <a:lstStyle/>
          <a:p>
            <a:r>
              <a:rPr lang="en-US" dirty="0"/>
              <a:t>Click the blue “Continue to E-file” button.</a:t>
            </a:r>
            <a:endParaRPr lang="en-US" b="0" dirty="0">
              <a:effectLst/>
            </a:endParaRPr>
          </a:p>
          <a:p>
            <a:r>
              <a:rPr lang="en-US" dirty="0"/>
              <a:t>If you’ve entered all the necessary information, you’ll be directed to a captcha verification page. Once you fill that in, you should be able to file your client’s form. The IRS website states:</a:t>
            </a:r>
          </a:p>
          <a:p>
            <a:pPr>
              <a:spcBef>
                <a:spcPts val="0"/>
              </a:spcBef>
            </a:pPr>
            <a:endParaRPr lang="en-US" sz="100" b="0" dirty="0">
              <a:effectLst/>
            </a:endParaRPr>
          </a:p>
          <a:p>
            <a:pPr>
              <a:spcBef>
                <a:spcPts val="0"/>
              </a:spcBef>
            </a:pPr>
            <a:endParaRPr lang="en-US" sz="100" dirty="0"/>
          </a:p>
          <a:p>
            <a:pPr>
              <a:spcBef>
                <a:spcPts val="0"/>
              </a:spcBef>
            </a:pPr>
            <a:endParaRPr lang="en-US" sz="100" b="0" dirty="0">
              <a:effectLst/>
            </a:endParaRPr>
          </a:p>
          <a:p>
            <a:pPr>
              <a:spcBef>
                <a:spcPts val="0"/>
              </a:spcBef>
            </a:pPr>
            <a:endParaRPr lang="en-US" sz="100" dirty="0"/>
          </a:p>
          <a:p>
            <a:pPr>
              <a:spcBef>
                <a:spcPts val="0"/>
              </a:spcBef>
            </a:pPr>
            <a:endParaRPr lang="en-US" sz="100" b="0" dirty="0">
              <a:effectLst/>
            </a:endParaRPr>
          </a:p>
          <a:p>
            <a:pPr>
              <a:spcBef>
                <a:spcPts val="0"/>
              </a:spcBef>
            </a:pPr>
            <a:endParaRPr lang="en-US" sz="100" dirty="0"/>
          </a:p>
          <a:p>
            <a:pPr>
              <a:spcBef>
                <a:spcPts val="0"/>
              </a:spcBef>
            </a:pPr>
            <a:endParaRPr lang="en-US" sz="100" b="0" dirty="0">
              <a:effectLst/>
            </a:endParaRPr>
          </a:p>
          <a:p>
            <a:pPr lvl="1">
              <a:buFont typeface="Courier New" panose="02070309020205020404" pitchFamily="49" charset="0"/>
              <a:buChar char="o"/>
            </a:pPr>
            <a:r>
              <a:rPr lang="en-US" i="1" dirty="0"/>
              <a:t>You will receive an e-mail from Customer Service at Free File Fillable Forms, a trusted IRS partner, that either acknowledges you have successfully submitted your information, or that tells you there is a problem and how to correct it. Free File Fillable forms will use the information to automatically complete a Form 1040 and transmit it to the IRS to compute and send you a payment.</a:t>
            </a:r>
            <a:endParaRPr lang="en-US" b="0" dirty="0">
              <a:effectLst/>
            </a:endParaRPr>
          </a:p>
        </p:txBody>
      </p:sp>
      <p:grpSp>
        <p:nvGrpSpPr>
          <p:cNvPr id="4" name="Group 3">
            <a:extLst>
              <a:ext uri="{FF2B5EF4-FFF2-40B4-BE49-F238E27FC236}">
                <a16:creationId xmlns:a16="http://schemas.microsoft.com/office/drawing/2014/main" id="{BC57ADE7-6486-4C80-AA12-EC46E5AF4F30}"/>
              </a:ext>
            </a:extLst>
          </p:cNvPr>
          <p:cNvGrpSpPr/>
          <p:nvPr/>
        </p:nvGrpSpPr>
        <p:grpSpPr>
          <a:xfrm>
            <a:off x="0" y="-7778"/>
            <a:ext cx="12192000" cy="1638458"/>
            <a:chOff x="0" y="-7778"/>
            <a:chExt cx="12192000" cy="1638458"/>
          </a:xfrm>
        </p:grpSpPr>
        <p:sp>
          <p:nvSpPr>
            <p:cNvPr id="5" name="Rectangle 4">
              <a:extLst>
                <a:ext uri="{FF2B5EF4-FFF2-40B4-BE49-F238E27FC236}">
                  <a16:creationId xmlns:a16="http://schemas.microsoft.com/office/drawing/2014/main" id="{C3A7C34B-C641-4A07-8F1F-BBF5EBCEF596}"/>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F79BFF41-9101-4F65-B1C0-7DF32E1C099F}"/>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85C70C0E-6A63-44CB-8343-B5FABC5AC6F8}"/>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EC08DA4C-8A4D-4CDF-9EA9-F258669E32FD}"/>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04FB9532-57B4-484D-AB3F-1DA706CD471D}"/>
              </a:ext>
            </a:extLst>
          </p:cNvPr>
          <p:cNvSpPr>
            <a:spLocks noGrp="1"/>
          </p:cNvSpPr>
          <p:nvPr>
            <p:ph type="title"/>
          </p:nvPr>
        </p:nvSpPr>
        <p:spPr>
          <a:xfrm>
            <a:off x="838200" y="144780"/>
            <a:ext cx="10515600" cy="1325563"/>
          </a:xfrm>
        </p:spPr>
        <p:txBody>
          <a:bodyPr>
            <a:normAutofit/>
          </a:bodyPr>
          <a:lstStyle/>
          <a:p>
            <a:pPr algn="ctr"/>
            <a:r>
              <a:rPr lang="en-US" sz="3600" b="1" dirty="0">
                <a:solidFill>
                  <a:schemeClr val="bg1"/>
                </a:solidFill>
                <a:latin typeface="Californian FB" panose="0207040306080B030204" pitchFamily="18" charset="0"/>
              </a:rPr>
              <a:t>Step 6: Submit Form.</a:t>
            </a:r>
          </a:p>
        </p:txBody>
      </p:sp>
    </p:spTree>
    <p:extLst>
      <p:ext uri="{BB962C8B-B14F-4D97-AF65-F5344CB8AC3E}">
        <p14:creationId xmlns:p14="http://schemas.microsoft.com/office/powerpoint/2010/main" val="373392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30687"/>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93BBF-A066-994A-BDF3-FCCAE2E1C834}"/>
              </a:ext>
            </a:extLst>
          </p:cNvPr>
          <p:cNvSpPr>
            <a:spLocks noGrp="1"/>
          </p:cNvSpPr>
          <p:nvPr>
            <p:ph type="ctrTitle"/>
          </p:nvPr>
        </p:nvSpPr>
        <p:spPr>
          <a:xfrm>
            <a:off x="1848465" y="3298722"/>
            <a:ext cx="8495070" cy="1784402"/>
          </a:xfrm>
        </p:spPr>
        <p:txBody>
          <a:bodyPr anchor="b">
            <a:normAutofit/>
          </a:bodyPr>
          <a:lstStyle/>
          <a:p>
            <a:r>
              <a:rPr lang="en-US" b="1" dirty="0">
                <a:solidFill>
                  <a:srgbClr val="FFFFFF"/>
                </a:solidFill>
                <a:latin typeface="Californian FB" panose="0207040306080B030204" pitchFamily="18" charset="0"/>
              </a:rPr>
              <a:t>Worker Scripts</a:t>
            </a:r>
          </a:p>
        </p:txBody>
      </p:sp>
      <p:sp>
        <p:nvSpPr>
          <p:cNvPr id="31" name="Oval 3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5" descr="Money">
            <a:extLst>
              <a:ext uri="{FF2B5EF4-FFF2-40B4-BE49-F238E27FC236}">
                <a16:creationId xmlns:a16="http://schemas.microsoft.com/office/drawing/2014/main" id="{9B6C98D3-56AA-483C-B5E7-F17E59659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773731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DF2A11-1151-40FF-97EB-D9FEB8A000F7}"/>
              </a:ext>
            </a:extLst>
          </p:cNvPr>
          <p:cNvGrpSpPr/>
          <p:nvPr/>
        </p:nvGrpSpPr>
        <p:grpSpPr>
          <a:xfrm>
            <a:off x="0" y="-7778"/>
            <a:ext cx="12192000" cy="1638458"/>
            <a:chOff x="0" y="-7778"/>
            <a:chExt cx="12192000" cy="1638458"/>
          </a:xfrm>
        </p:grpSpPr>
        <p:sp>
          <p:nvSpPr>
            <p:cNvPr id="5" name="Rectangle 4">
              <a:extLst>
                <a:ext uri="{FF2B5EF4-FFF2-40B4-BE49-F238E27FC236}">
                  <a16:creationId xmlns:a16="http://schemas.microsoft.com/office/drawing/2014/main" id="{D8BC797F-980C-4956-A1BA-29D78AE99500}"/>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897E1D5-191B-40B6-8EFC-E0230824F749}"/>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76CD80D6-3010-4532-BE25-86563335A4A4}"/>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35AD7C8F-FE8C-4B85-B171-263F9218BFC6}"/>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 name="Content Placeholder 2">
            <a:extLst>
              <a:ext uri="{FF2B5EF4-FFF2-40B4-BE49-F238E27FC236}">
                <a16:creationId xmlns:a16="http://schemas.microsoft.com/office/drawing/2014/main" id="{9AC6A920-3B69-024F-9689-F725A5DAB077}"/>
              </a:ext>
            </a:extLst>
          </p:cNvPr>
          <p:cNvSpPr>
            <a:spLocks noGrp="1"/>
          </p:cNvSpPr>
          <p:nvPr>
            <p:ph idx="1"/>
          </p:nvPr>
        </p:nvSpPr>
        <p:spPr>
          <a:xfrm>
            <a:off x="838200" y="1825624"/>
            <a:ext cx="10515600" cy="4645819"/>
          </a:xfrm>
        </p:spPr>
        <p:txBody>
          <a:bodyPr>
            <a:normAutofit fontScale="85000" lnSpcReduction="20000"/>
          </a:bodyPr>
          <a:lstStyle/>
          <a:p>
            <a:pPr marL="0" indent="0">
              <a:buNone/>
            </a:pPr>
            <a:r>
              <a:rPr lang="en-US" sz="3300" dirty="0"/>
              <a:t>As you’re looking through a case and you believe that your client may fall into the non-filer category, you may choose to contact them with more information about EIP.</a:t>
            </a:r>
          </a:p>
          <a:p>
            <a:pPr marL="0" indent="0">
              <a:buNone/>
            </a:pPr>
            <a:r>
              <a:rPr lang="en-US" sz="3300" dirty="0"/>
              <a:t>Boilerplate language has been developed to make this easier, including:</a:t>
            </a:r>
          </a:p>
          <a:p>
            <a:pPr lvl="1"/>
            <a:r>
              <a:rPr lang="en-US" sz="3300" dirty="0"/>
              <a:t>E-mail</a:t>
            </a:r>
          </a:p>
          <a:p>
            <a:pPr lvl="1"/>
            <a:r>
              <a:rPr lang="en-US" sz="3300" dirty="0"/>
              <a:t>SMS</a:t>
            </a:r>
          </a:p>
          <a:p>
            <a:pPr lvl="1"/>
            <a:r>
              <a:rPr lang="en-US" sz="3300" dirty="0"/>
              <a:t>Voicemail</a:t>
            </a:r>
          </a:p>
          <a:p>
            <a:pPr marL="0" indent="0">
              <a:buNone/>
            </a:pPr>
            <a:r>
              <a:rPr lang="en-US" sz="3300" dirty="0"/>
              <a:t>You can find the scripts at: </a:t>
            </a:r>
            <a:r>
              <a:rPr lang="en-US" sz="3300" dirty="0">
                <a:hlinkClick r:id="rId2"/>
              </a:rPr>
              <a:t>https://www.cbpp.org/stimulus-payments-outreach-research</a:t>
            </a:r>
            <a:r>
              <a:rPr lang="en-US" sz="3300" dirty="0"/>
              <a:t>. </a:t>
            </a:r>
          </a:p>
          <a:p>
            <a:pPr lvl="1"/>
            <a:r>
              <a:rPr lang="en-US" sz="3300" dirty="0"/>
              <a:t>Scroll toward the bottom of the page to “Caseworker Scripts for Assisters” to download a Word copy. </a:t>
            </a:r>
          </a:p>
          <a:p>
            <a:pPr lvl="1"/>
            <a:r>
              <a:rPr lang="en-US" sz="3300" dirty="0"/>
              <a:t>Worker FAQs can be found in the same location (above the scripts).</a:t>
            </a:r>
          </a:p>
        </p:txBody>
      </p:sp>
      <p:sp>
        <p:nvSpPr>
          <p:cNvPr id="2" name="Title 1">
            <a:extLst>
              <a:ext uri="{FF2B5EF4-FFF2-40B4-BE49-F238E27FC236}">
                <a16:creationId xmlns:a16="http://schemas.microsoft.com/office/drawing/2014/main" id="{A6F91E1B-CFBC-3E46-B573-C02198093D48}"/>
              </a:ext>
            </a:extLst>
          </p:cNvPr>
          <p:cNvSpPr>
            <a:spLocks noGrp="1"/>
          </p:cNvSpPr>
          <p:nvPr>
            <p:ph type="title"/>
          </p:nvPr>
        </p:nvSpPr>
        <p:spPr/>
        <p:txBody>
          <a:bodyPr>
            <a:noAutofit/>
          </a:bodyPr>
          <a:lstStyle/>
          <a:p>
            <a:pPr algn="ctr"/>
            <a:r>
              <a:rPr lang="en-US" sz="5400" b="1" dirty="0">
                <a:solidFill>
                  <a:schemeClr val="bg1"/>
                </a:solidFill>
                <a:latin typeface="Californian FB" panose="0207040306080B030204" pitchFamily="18" charset="0"/>
              </a:rPr>
              <a:t>Worker Scripts for EIP Assistors</a:t>
            </a:r>
          </a:p>
        </p:txBody>
      </p:sp>
    </p:spTree>
    <p:extLst>
      <p:ext uri="{BB962C8B-B14F-4D97-AF65-F5344CB8AC3E}">
        <p14:creationId xmlns:p14="http://schemas.microsoft.com/office/powerpoint/2010/main" val="3425949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30687"/>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93BBF-A066-994A-BDF3-FCCAE2E1C834}"/>
              </a:ext>
            </a:extLst>
          </p:cNvPr>
          <p:cNvSpPr>
            <a:spLocks noGrp="1"/>
          </p:cNvSpPr>
          <p:nvPr>
            <p:ph type="ctrTitle"/>
          </p:nvPr>
        </p:nvSpPr>
        <p:spPr>
          <a:xfrm>
            <a:off x="1848465" y="3298722"/>
            <a:ext cx="8495070" cy="1784402"/>
          </a:xfrm>
        </p:spPr>
        <p:txBody>
          <a:bodyPr anchor="b">
            <a:normAutofit/>
          </a:bodyPr>
          <a:lstStyle/>
          <a:p>
            <a:r>
              <a:rPr lang="en-US" b="1" dirty="0">
                <a:solidFill>
                  <a:srgbClr val="FFFFFF"/>
                </a:solidFill>
                <a:latin typeface="Californian FB" panose="0207040306080B030204" pitchFamily="18" charset="0"/>
              </a:rPr>
              <a:t>Additional Resources</a:t>
            </a:r>
          </a:p>
        </p:txBody>
      </p:sp>
      <p:sp>
        <p:nvSpPr>
          <p:cNvPr id="31" name="Oval 3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5" descr="Money">
            <a:extLst>
              <a:ext uri="{FF2B5EF4-FFF2-40B4-BE49-F238E27FC236}">
                <a16:creationId xmlns:a16="http://schemas.microsoft.com/office/drawing/2014/main" id="{9B6C98D3-56AA-483C-B5E7-F17E59659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942598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985CA87-2A77-4B20-9114-F33B621D1D18}"/>
              </a:ext>
            </a:extLst>
          </p:cNvPr>
          <p:cNvGrpSpPr/>
          <p:nvPr/>
        </p:nvGrpSpPr>
        <p:grpSpPr>
          <a:xfrm>
            <a:off x="0" y="0"/>
            <a:ext cx="12192000" cy="1630680"/>
            <a:chOff x="0" y="0"/>
            <a:chExt cx="12192000" cy="1630680"/>
          </a:xfrm>
        </p:grpSpPr>
        <p:sp>
          <p:nvSpPr>
            <p:cNvPr id="5" name="Rectangle 4">
              <a:extLst>
                <a:ext uri="{FF2B5EF4-FFF2-40B4-BE49-F238E27FC236}">
                  <a16:creationId xmlns:a16="http://schemas.microsoft.com/office/drawing/2014/main" id="{F8627694-D5DB-4138-B2C9-AE6618D8179F}"/>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fornian FB" panose="0207040306080B030204" pitchFamily="18" charset="0"/>
                </a:rPr>
                <a:t>Resources</a:t>
              </a:r>
            </a:p>
          </p:txBody>
        </p:sp>
        <p:grpSp>
          <p:nvGrpSpPr>
            <p:cNvPr id="6" name="Group 5">
              <a:extLst>
                <a:ext uri="{FF2B5EF4-FFF2-40B4-BE49-F238E27FC236}">
                  <a16:creationId xmlns:a16="http://schemas.microsoft.com/office/drawing/2014/main" id="{225EC943-891C-447F-AA3A-7A01486AAB30}"/>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E7CFFD18-99FB-4712-BE76-10F0580E110C}"/>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ight Triangle 7">
                <a:extLst>
                  <a:ext uri="{FF2B5EF4-FFF2-40B4-BE49-F238E27FC236}">
                    <a16:creationId xmlns:a16="http://schemas.microsoft.com/office/drawing/2014/main" id="{7DF8810D-B5B4-471D-902A-A6D484442A13}"/>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9" name="Content Placeholder 2">
            <a:extLst>
              <a:ext uri="{FF2B5EF4-FFF2-40B4-BE49-F238E27FC236}">
                <a16:creationId xmlns:a16="http://schemas.microsoft.com/office/drawing/2014/main" id="{E1814BFA-5916-4F4A-9144-FC81D7EF21F4}"/>
              </a:ext>
            </a:extLst>
          </p:cNvPr>
          <p:cNvSpPr txBox="1">
            <a:spLocks/>
          </p:cNvSpPr>
          <p:nvPr/>
        </p:nvSpPr>
        <p:spPr>
          <a:xfrm>
            <a:off x="838200" y="1638386"/>
            <a:ext cx="10515600" cy="561425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b="1" dirty="0"/>
              <a:t>Free File Fillable Forms FAQs</a:t>
            </a:r>
          </a:p>
          <a:p>
            <a:pPr>
              <a:lnSpc>
                <a:spcPct val="120000"/>
              </a:lnSpc>
              <a:spcBef>
                <a:spcPts val="0"/>
              </a:spcBef>
            </a:pPr>
            <a:r>
              <a:rPr lang="en-US" dirty="0">
                <a:hlinkClick r:id="rId2"/>
              </a:rPr>
              <a:t>https://www.freefilefillableforms.com/#/fd/eip.faqs</a:t>
            </a:r>
            <a:endParaRPr lang="en-US" dirty="0"/>
          </a:p>
          <a:p>
            <a:pPr>
              <a:lnSpc>
                <a:spcPct val="120000"/>
              </a:lnSpc>
              <a:spcBef>
                <a:spcPts val="0"/>
              </a:spcBef>
            </a:pPr>
            <a:r>
              <a:rPr lang="en-US" i="1" dirty="0"/>
              <a:t>Provides more guidance if your client needs help with the Non-filer form</a:t>
            </a:r>
          </a:p>
          <a:p>
            <a:pPr marL="0" indent="0">
              <a:lnSpc>
                <a:spcPct val="120000"/>
              </a:lnSpc>
              <a:spcBef>
                <a:spcPts val="0"/>
              </a:spcBef>
              <a:buFont typeface="Arial" panose="020B0604020202020204" pitchFamily="34" charset="0"/>
              <a:buNone/>
            </a:pPr>
            <a:endParaRPr lang="en-US" sz="1600" b="1" dirty="0"/>
          </a:p>
          <a:p>
            <a:pPr marL="0" indent="0">
              <a:lnSpc>
                <a:spcPct val="120000"/>
              </a:lnSpc>
              <a:spcBef>
                <a:spcPts val="0"/>
              </a:spcBef>
              <a:buFont typeface="Arial" panose="020B0604020202020204" pitchFamily="34" charset="0"/>
              <a:buNone/>
            </a:pPr>
            <a:r>
              <a:rPr lang="en-US" b="1" dirty="0"/>
              <a:t>United Way’s 211 Economic Impact Payment Helpline</a:t>
            </a:r>
          </a:p>
          <a:p>
            <a:pPr>
              <a:lnSpc>
                <a:spcPct val="120000"/>
              </a:lnSpc>
              <a:spcBef>
                <a:spcPts val="0"/>
              </a:spcBef>
            </a:pPr>
            <a:r>
              <a:rPr lang="en-US" dirty="0"/>
              <a:t>1-844-322-3639</a:t>
            </a:r>
          </a:p>
          <a:p>
            <a:pPr>
              <a:lnSpc>
                <a:spcPct val="120000"/>
              </a:lnSpc>
              <a:spcBef>
                <a:spcPts val="0"/>
              </a:spcBef>
            </a:pPr>
            <a:r>
              <a:rPr lang="en-US" dirty="0"/>
              <a:t>Operates 24/7 with live agents available 8 am – 8 pm ET M-F through November 21, 2020.</a:t>
            </a:r>
          </a:p>
          <a:p>
            <a:pPr>
              <a:lnSpc>
                <a:spcPct val="120000"/>
              </a:lnSpc>
              <a:spcBef>
                <a:spcPts val="0"/>
              </a:spcBef>
            </a:pPr>
            <a:r>
              <a:rPr lang="en-US" i="1" dirty="0"/>
              <a:t>Refer clients to for help filing out the form in addition to (or instead of) referring to your community partner.</a:t>
            </a:r>
          </a:p>
          <a:p>
            <a:pPr marL="0" indent="0">
              <a:lnSpc>
                <a:spcPct val="120000"/>
              </a:lnSpc>
              <a:spcBef>
                <a:spcPts val="0"/>
              </a:spcBef>
              <a:buFont typeface="Arial" panose="020B0604020202020204" pitchFamily="34" charset="0"/>
              <a:buNone/>
            </a:pPr>
            <a:endParaRPr lang="en-US" sz="1600" b="1" dirty="0"/>
          </a:p>
          <a:p>
            <a:pPr marL="0" indent="0">
              <a:lnSpc>
                <a:spcPct val="120000"/>
              </a:lnSpc>
              <a:spcBef>
                <a:spcPts val="0"/>
              </a:spcBef>
              <a:buFont typeface="Arial" panose="020B0604020202020204" pitchFamily="34" charset="0"/>
              <a:buNone/>
            </a:pPr>
            <a:r>
              <a:rPr lang="en-US" b="1" dirty="0"/>
              <a:t>IRS Economic Impact Payment Information Center</a:t>
            </a:r>
          </a:p>
          <a:p>
            <a:pPr>
              <a:lnSpc>
                <a:spcPct val="120000"/>
              </a:lnSpc>
              <a:spcBef>
                <a:spcPts val="0"/>
              </a:spcBef>
            </a:pPr>
            <a:r>
              <a:rPr lang="en-US" dirty="0">
                <a:cs typeface="Aktiv Grotesk Cd" panose="020B0506020203020204" pitchFamily="34" charset="77"/>
                <a:hlinkClick r:id="rId3"/>
              </a:rPr>
              <a:t>https://www.irs.gov/coronavirus/economic-impact-payment-information-center</a:t>
            </a:r>
            <a:r>
              <a:rPr lang="en-US" dirty="0">
                <a:cs typeface="Aktiv Grotesk Cd" panose="020B0506020203020204" pitchFamily="34" charset="77"/>
              </a:rPr>
              <a:t> </a:t>
            </a:r>
          </a:p>
          <a:p>
            <a:pPr marL="0" indent="0">
              <a:lnSpc>
                <a:spcPct val="120000"/>
              </a:lnSpc>
              <a:spcBef>
                <a:spcPts val="0"/>
              </a:spcBef>
              <a:buFont typeface="Arial" panose="020B0604020202020204" pitchFamily="34" charset="0"/>
              <a:buNone/>
            </a:pPr>
            <a:endParaRPr lang="en-US" sz="1600" b="1" dirty="0">
              <a:cs typeface="Aktiv Grotesk Cd" panose="020B0506020203020204" pitchFamily="34" charset="77"/>
            </a:endParaRPr>
          </a:p>
          <a:p>
            <a:pPr marL="0" indent="0">
              <a:lnSpc>
                <a:spcPct val="120000"/>
              </a:lnSpc>
              <a:spcBef>
                <a:spcPts val="0"/>
              </a:spcBef>
              <a:buFont typeface="Arial" panose="020B0604020202020204" pitchFamily="34" charset="0"/>
              <a:buNone/>
            </a:pPr>
            <a:r>
              <a:rPr lang="en-US" b="1" dirty="0">
                <a:cs typeface="Aktiv Grotesk Cd" panose="020B0506020203020204" pitchFamily="34" charset="77"/>
              </a:rPr>
              <a:t>IRS tool to check the status of payment delivery</a:t>
            </a:r>
          </a:p>
          <a:p>
            <a:pPr>
              <a:lnSpc>
                <a:spcPct val="120000"/>
              </a:lnSpc>
              <a:spcBef>
                <a:spcPts val="0"/>
              </a:spcBef>
            </a:pPr>
            <a:r>
              <a:rPr lang="en-US" dirty="0">
                <a:cs typeface="Aktiv Grotesk Cd" panose="020B0506020203020204" pitchFamily="34" charset="77"/>
                <a:hlinkClick r:id="rId4"/>
              </a:rPr>
              <a:t>https://www.irs.gov/getmypayment</a:t>
            </a:r>
            <a:r>
              <a:rPr lang="en-US" dirty="0">
                <a:cs typeface="Aktiv Grotesk Cd" panose="020B0506020203020204" pitchFamily="34" charset="77"/>
              </a:rPr>
              <a:t> </a:t>
            </a:r>
            <a:endParaRPr lang="en-US" dirty="0"/>
          </a:p>
          <a:p>
            <a:pPr marL="0" indent="0">
              <a:lnSpc>
                <a:spcPct val="120000"/>
              </a:lnSpc>
              <a:spcBef>
                <a:spcPts val="0"/>
              </a:spcBef>
              <a:buFont typeface="Arial" panose="020B0604020202020204" pitchFamily="34" charset="0"/>
              <a:buNone/>
            </a:pPr>
            <a:endParaRPr lang="en-US" sz="1600" b="1" dirty="0"/>
          </a:p>
          <a:p>
            <a:pPr marL="0" indent="0">
              <a:lnSpc>
                <a:spcPct val="120000"/>
              </a:lnSpc>
              <a:spcBef>
                <a:spcPts val="0"/>
              </a:spcBef>
              <a:buFont typeface="Arial" panose="020B0604020202020204" pitchFamily="34" charset="0"/>
              <a:buNone/>
            </a:pPr>
            <a:r>
              <a:rPr lang="en-US" b="1" dirty="0"/>
              <a:t>Volunteer Income Tax Assistance (VITA) site locator</a:t>
            </a:r>
            <a:endParaRPr lang="en-US" dirty="0">
              <a:cs typeface="Aktiv Grotesk Cd" panose="020B0506020203020204" pitchFamily="34" charset="77"/>
            </a:endParaRPr>
          </a:p>
          <a:p>
            <a:pPr>
              <a:lnSpc>
                <a:spcPct val="120000"/>
              </a:lnSpc>
              <a:spcBef>
                <a:spcPts val="0"/>
              </a:spcBef>
            </a:pPr>
            <a:r>
              <a:rPr lang="en-US" dirty="0">
                <a:cs typeface="Aktiv Grotesk Cd" panose="020B0506020203020204" pitchFamily="34" charset="77"/>
                <a:hlinkClick r:id="rId5"/>
              </a:rPr>
              <a:t>https://irs.treasury.gov/freetaxprep/</a:t>
            </a:r>
            <a:r>
              <a:rPr lang="en-US" dirty="0">
                <a:cs typeface="Aktiv Grotesk Cd" panose="020B0506020203020204" pitchFamily="34" charset="77"/>
              </a:rPr>
              <a:t> </a:t>
            </a:r>
          </a:p>
          <a:p>
            <a:pPr>
              <a:lnSpc>
                <a:spcPct val="120000"/>
              </a:lnSpc>
              <a:spcBef>
                <a:spcPts val="0"/>
              </a:spcBef>
            </a:pPr>
            <a:r>
              <a:rPr lang="en-US" i="1" dirty="0"/>
              <a:t>Some sites may offer help for non-filers to sign up for their EIPs.</a:t>
            </a:r>
            <a:endParaRPr lang="en-US" i="1" dirty="0">
              <a:cs typeface="Aktiv Grotesk Cd" panose="020B0506020203020204" pitchFamily="34" charset="77"/>
            </a:endParaRPr>
          </a:p>
          <a:p>
            <a:pPr marL="0" indent="0">
              <a:lnSpc>
                <a:spcPct val="120000"/>
              </a:lnSpc>
              <a:spcBef>
                <a:spcPts val="0"/>
              </a:spcBef>
              <a:buFont typeface="Arial" panose="020B0604020202020204" pitchFamily="34" charset="0"/>
              <a:buNone/>
            </a:pPr>
            <a:endParaRPr lang="en-US" sz="1600" b="1" dirty="0">
              <a:cs typeface="Aktiv Grotesk Cd" panose="020B0506020203020204" pitchFamily="34" charset="77"/>
            </a:endParaRPr>
          </a:p>
          <a:p>
            <a:pPr marL="0" indent="0">
              <a:lnSpc>
                <a:spcPct val="120000"/>
              </a:lnSpc>
              <a:spcBef>
                <a:spcPts val="0"/>
              </a:spcBef>
              <a:buFont typeface="Arial" panose="020B0604020202020204" pitchFamily="34" charset="0"/>
              <a:buNone/>
            </a:pPr>
            <a:r>
              <a:rPr lang="en-US" b="1" dirty="0">
                <a:cs typeface="Aktiv Grotesk Cd" panose="020B0506020203020204" pitchFamily="34" charset="77"/>
              </a:rPr>
              <a:t>IRS EIP Hotline</a:t>
            </a:r>
          </a:p>
          <a:p>
            <a:pPr>
              <a:lnSpc>
                <a:spcPct val="120000"/>
              </a:lnSpc>
              <a:spcBef>
                <a:spcPts val="0"/>
              </a:spcBef>
            </a:pPr>
            <a:r>
              <a:rPr lang="en-US" dirty="0">
                <a:ea typeface="Calibri" panose="020F0502020204030204" pitchFamily="34" charset="0"/>
              </a:rPr>
              <a:t>1-800-919-9835 </a:t>
            </a:r>
            <a:endParaRPr lang="en-US" dirty="0">
              <a:cs typeface="Aktiv Grotesk Cd" panose="020B0506020203020204" pitchFamily="34" charset="77"/>
            </a:endParaRPr>
          </a:p>
        </p:txBody>
      </p:sp>
    </p:spTree>
    <p:extLst>
      <p:ext uri="{BB962C8B-B14F-4D97-AF65-F5344CB8AC3E}">
        <p14:creationId xmlns:p14="http://schemas.microsoft.com/office/powerpoint/2010/main" val="802300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BD795-14A3-8B42-B229-F8B4FB52AE08}"/>
              </a:ext>
            </a:extLst>
          </p:cNvPr>
          <p:cNvSpPr>
            <a:spLocks noGrp="1"/>
          </p:cNvSpPr>
          <p:nvPr>
            <p:ph idx="1"/>
          </p:nvPr>
        </p:nvSpPr>
        <p:spPr/>
        <p:txBody>
          <a:bodyPr>
            <a:normAutofit lnSpcReduction="10000"/>
          </a:bodyPr>
          <a:lstStyle/>
          <a:p>
            <a:pPr marL="514350" indent="-514350">
              <a:buFont typeface="+mj-lt"/>
              <a:buAutoNum type="arabicPeriod"/>
            </a:pPr>
            <a:r>
              <a:rPr lang="en-US" dirty="0"/>
              <a:t>Visit one of the sites below for the webmail provider your client wants to use.</a:t>
            </a:r>
          </a:p>
          <a:p>
            <a:pPr marL="514350" indent="-514350">
              <a:buFont typeface="+mj-lt"/>
              <a:buAutoNum type="arabicPeriod"/>
            </a:pPr>
            <a:r>
              <a:rPr lang="en-US" dirty="0"/>
              <a:t>Enter their name, the username they’d like (if the username is already taken, some sites will offer alternatives), create a password, enter required information (e.g. phone number, birthdate, gender, etc.) have client review terms and agree or decline.</a:t>
            </a:r>
          </a:p>
          <a:p>
            <a:pPr lvl="1">
              <a:buFont typeface="Courier New" panose="02070309020205020404" pitchFamily="49" charset="0"/>
              <a:buChar char="o"/>
            </a:pPr>
            <a:r>
              <a:rPr lang="en-US" dirty="0"/>
              <a:t>Google: </a:t>
            </a:r>
            <a:r>
              <a:rPr lang="en-US" dirty="0">
                <a:hlinkClick r:id="rId3"/>
              </a:rPr>
              <a:t>https://accounts.google.com/signup</a:t>
            </a:r>
            <a:r>
              <a:rPr lang="en-US" dirty="0"/>
              <a:t> </a:t>
            </a:r>
          </a:p>
          <a:p>
            <a:pPr lvl="1">
              <a:buFont typeface="Courier New" panose="02070309020205020404" pitchFamily="49" charset="0"/>
              <a:buChar char="o"/>
            </a:pPr>
            <a:r>
              <a:rPr lang="en-US" dirty="0"/>
              <a:t>Yahoo!: </a:t>
            </a:r>
            <a:r>
              <a:rPr lang="en-US" dirty="0">
                <a:hlinkClick r:id="rId4"/>
              </a:rPr>
              <a:t>https://login.yahoo.com/account/create</a:t>
            </a:r>
            <a:r>
              <a:rPr lang="en-US" dirty="0"/>
              <a:t> </a:t>
            </a:r>
          </a:p>
          <a:p>
            <a:pPr lvl="1">
              <a:buFont typeface="Courier New" panose="02070309020205020404" pitchFamily="49" charset="0"/>
              <a:buChar char="o"/>
            </a:pPr>
            <a:r>
              <a:rPr lang="en-US" dirty="0"/>
              <a:t>Mail: </a:t>
            </a:r>
            <a:r>
              <a:rPr lang="en-US" dirty="0">
                <a:hlinkClick r:id="rId5"/>
              </a:rPr>
              <a:t>https://signup.mail.com</a:t>
            </a:r>
            <a:r>
              <a:rPr lang="en-US" dirty="0"/>
              <a:t> </a:t>
            </a:r>
          </a:p>
          <a:p>
            <a:pPr lvl="1">
              <a:buFont typeface="Courier New" panose="02070309020205020404" pitchFamily="49" charset="0"/>
              <a:buChar char="o"/>
            </a:pPr>
            <a:r>
              <a:rPr lang="en-US" dirty="0"/>
              <a:t>AOL: </a:t>
            </a:r>
            <a:r>
              <a:rPr lang="en-US" dirty="0">
                <a:hlinkClick r:id="rId6"/>
              </a:rPr>
              <a:t>https://www.aol.com/</a:t>
            </a:r>
            <a:r>
              <a:rPr lang="en-US" dirty="0"/>
              <a:t> - then click Login/Join, then click Sign Up at bottom of screen.</a:t>
            </a:r>
          </a:p>
        </p:txBody>
      </p:sp>
      <p:grpSp>
        <p:nvGrpSpPr>
          <p:cNvPr id="9" name="Group 8">
            <a:extLst>
              <a:ext uri="{FF2B5EF4-FFF2-40B4-BE49-F238E27FC236}">
                <a16:creationId xmlns:a16="http://schemas.microsoft.com/office/drawing/2014/main" id="{BA293A41-8CE0-4601-819F-2B63015EFB41}"/>
              </a:ext>
            </a:extLst>
          </p:cNvPr>
          <p:cNvGrpSpPr/>
          <p:nvPr/>
        </p:nvGrpSpPr>
        <p:grpSpPr>
          <a:xfrm>
            <a:off x="0" y="-7778"/>
            <a:ext cx="12192000" cy="1638458"/>
            <a:chOff x="0" y="-7778"/>
            <a:chExt cx="12192000" cy="1638458"/>
          </a:xfrm>
        </p:grpSpPr>
        <p:sp>
          <p:nvSpPr>
            <p:cNvPr id="10" name="Rectangle 9">
              <a:extLst>
                <a:ext uri="{FF2B5EF4-FFF2-40B4-BE49-F238E27FC236}">
                  <a16:creationId xmlns:a16="http://schemas.microsoft.com/office/drawing/2014/main" id="{EDED907A-B3CC-42E3-86A1-D4DD76583426}"/>
                </a:ext>
              </a:extLst>
            </p:cNvPr>
            <p:cNvSpPr/>
            <p:nvPr/>
          </p:nvSpPr>
          <p:spPr>
            <a:xfrm>
              <a:off x="0" y="-7778"/>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306A50EA-D2E4-4DFB-BC3C-A2206EB8A6C1}"/>
                </a:ext>
              </a:extLst>
            </p:cNvPr>
            <p:cNvGrpSpPr/>
            <p:nvPr/>
          </p:nvGrpSpPr>
          <p:grpSpPr>
            <a:xfrm>
              <a:off x="10919460" y="386556"/>
              <a:ext cx="1272540" cy="1244124"/>
              <a:chOff x="10919460" y="386556"/>
              <a:chExt cx="1272540" cy="1244124"/>
            </a:xfrm>
          </p:grpSpPr>
          <p:sp>
            <p:nvSpPr>
              <p:cNvPr id="12" name="Right Triangle 11">
                <a:extLst>
                  <a:ext uri="{FF2B5EF4-FFF2-40B4-BE49-F238E27FC236}">
                    <a16:creationId xmlns:a16="http://schemas.microsoft.com/office/drawing/2014/main" id="{6F9F750C-747D-4A15-9004-6688FDACE3E9}"/>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ight Triangle 12">
                <a:extLst>
                  <a:ext uri="{FF2B5EF4-FFF2-40B4-BE49-F238E27FC236}">
                    <a16:creationId xmlns:a16="http://schemas.microsoft.com/office/drawing/2014/main" id="{FEC8E583-D24D-475C-A30A-7B79A2DB78EC}"/>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8C6D6703-3D99-CA48-A167-5F14796A2B9A}"/>
              </a:ext>
            </a:extLst>
          </p:cNvPr>
          <p:cNvSpPr>
            <a:spLocks noGrp="1"/>
          </p:cNvSpPr>
          <p:nvPr>
            <p:ph type="title"/>
          </p:nvPr>
        </p:nvSpPr>
        <p:spPr>
          <a:xfrm>
            <a:off x="941895" y="144780"/>
            <a:ext cx="10515600" cy="1325563"/>
          </a:xfrm>
        </p:spPr>
        <p:txBody>
          <a:bodyPr>
            <a:normAutofit/>
          </a:bodyPr>
          <a:lstStyle/>
          <a:p>
            <a:pPr algn="ctr"/>
            <a:r>
              <a:rPr lang="en-US" sz="6000" b="1" dirty="0">
                <a:solidFill>
                  <a:schemeClr val="bg1"/>
                </a:solidFill>
                <a:latin typeface="Californian FB" panose="0207040306080B030204" pitchFamily="18" charset="0"/>
              </a:rPr>
              <a:t>Free Webmail Account Set-Up</a:t>
            </a:r>
          </a:p>
        </p:txBody>
      </p:sp>
    </p:spTree>
    <p:extLst>
      <p:ext uri="{BB962C8B-B14F-4D97-AF65-F5344CB8AC3E}">
        <p14:creationId xmlns:p14="http://schemas.microsoft.com/office/powerpoint/2010/main" val="2304922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63D41-E66E-824D-BD4E-37F41F701EFB}"/>
              </a:ext>
            </a:extLst>
          </p:cNvPr>
          <p:cNvSpPr txBox="1"/>
          <p:nvPr/>
        </p:nvSpPr>
        <p:spPr>
          <a:xfrm>
            <a:off x="1351280" y="2915920"/>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4C0D56-5C66-A345-A94F-02FD57C7C168}"/>
              </a:ext>
            </a:extLst>
          </p:cNvPr>
          <p:cNvSpPr txBox="1"/>
          <p:nvPr/>
        </p:nvSpPr>
        <p:spPr>
          <a:xfrm>
            <a:off x="1140460" y="1860166"/>
            <a:ext cx="991108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Thank you for doing your part in helping low-income individuals access the stimulus payments for which they are eligible.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for </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all the work you do every day </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provide valuable benefits and resources to people in need!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ktiv Grotesk Cd" panose="020B0506020203020204" pitchFamily="34" charset="77"/>
                <a:ea typeface="+mn-ea"/>
                <a:cs typeface="Aktiv Grotesk Cd" panose="020B0506020203020204" pitchFamily="34" charset="77"/>
              </a:rPr>
              <a:t> </a:t>
            </a:r>
          </a:p>
        </p:txBody>
      </p:sp>
      <p:sp>
        <p:nvSpPr>
          <p:cNvPr id="10" name="TextBox 9">
            <a:extLst>
              <a:ext uri="{FF2B5EF4-FFF2-40B4-BE49-F238E27FC236}">
                <a16:creationId xmlns:a16="http://schemas.microsoft.com/office/drawing/2014/main" id="{7A013563-B3A6-104B-9805-47CAF3B5CE08}"/>
              </a:ext>
            </a:extLst>
          </p:cNvPr>
          <p:cNvSpPr txBox="1"/>
          <p:nvPr/>
        </p:nvSpPr>
        <p:spPr>
          <a:xfrm>
            <a:off x="7172960" y="9855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A0CBC3F-1BF7-4C5C-B6DC-83E6D084AC0F}"/>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A52BC956-CB78-4AEF-B064-F1287CFAD6AD}"/>
              </a:ext>
            </a:extLst>
          </p:cNvPr>
          <p:cNvGrpSpPr/>
          <p:nvPr/>
        </p:nvGrpSpPr>
        <p:grpSpPr>
          <a:xfrm>
            <a:off x="10919460" y="386556"/>
            <a:ext cx="1272540" cy="1244124"/>
            <a:chOff x="10919460" y="386556"/>
            <a:chExt cx="1272540" cy="1244124"/>
          </a:xfrm>
        </p:grpSpPr>
        <p:sp>
          <p:nvSpPr>
            <p:cNvPr id="15" name="Right Triangle 14">
              <a:extLst>
                <a:ext uri="{FF2B5EF4-FFF2-40B4-BE49-F238E27FC236}">
                  <a16:creationId xmlns:a16="http://schemas.microsoft.com/office/drawing/2014/main" id="{A808D4B9-EEEE-4C05-9281-3F9A46DF0448}"/>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ight Triangle 15">
              <a:extLst>
                <a:ext uri="{FF2B5EF4-FFF2-40B4-BE49-F238E27FC236}">
                  <a16:creationId xmlns:a16="http://schemas.microsoft.com/office/drawing/2014/main" id="{16FD2248-1F28-4CE7-9C01-3EA6B636890F}"/>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itle 1">
            <a:extLst>
              <a:ext uri="{FF2B5EF4-FFF2-40B4-BE49-F238E27FC236}">
                <a16:creationId xmlns:a16="http://schemas.microsoft.com/office/drawing/2014/main" id="{1730EAC9-98CD-461A-84CB-B97B6E8060B1}"/>
              </a:ext>
            </a:extLst>
          </p:cNvPr>
          <p:cNvSpPr>
            <a:spLocks noGrp="1"/>
          </p:cNvSpPr>
          <p:nvPr>
            <p:ph type="title"/>
          </p:nvPr>
        </p:nvSpPr>
        <p:spPr>
          <a:xfrm>
            <a:off x="211772" y="152558"/>
            <a:ext cx="11669843" cy="1325563"/>
          </a:xfrm>
        </p:spPr>
        <p:txBody>
          <a:bodyPr>
            <a:noAutofit/>
          </a:bodyPr>
          <a:lstStyle/>
          <a:p>
            <a:pPr algn="ctr"/>
            <a:r>
              <a:rPr lang="en-US" sz="6000" b="1" dirty="0">
                <a:solidFill>
                  <a:schemeClr val="bg1"/>
                </a:solidFill>
                <a:latin typeface="Californian FB" panose="0207040306080B030204" pitchFamily="18" charset="0"/>
              </a:rPr>
              <a:t>Thank You!</a:t>
            </a:r>
          </a:p>
        </p:txBody>
      </p:sp>
    </p:spTree>
    <p:extLst>
      <p:ext uri="{BB962C8B-B14F-4D97-AF65-F5344CB8AC3E}">
        <p14:creationId xmlns:p14="http://schemas.microsoft.com/office/powerpoint/2010/main" val="226763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0687"/>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E93BBF-A066-994A-BDF3-FCCAE2E1C834}"/>
              </a:ext>
            </a:extLst>
          </p:cNvPr>
          <p:cNvSpPr>
            <a:spLocks noGrp="1"/>
          </p:cNvSpPr>
          <p:nvPr>
            <p:ph type="ctrTitle"/>
          </p:nvPr>
        </p:nvSpPr>
        <p:spPr>
          <a:xfrm>
            <a:off x="1848465" y="3298722"/>
            <a:ext cx="8495070" cy="1784402"/>
          </a:xfrm>
        </p:spPr>
        <p:txBody>
          <a:bodyPr anchor="b">
            <a:normAutofit/>
          </a:bodyPr>
          <a:lstStyle/>
          <a:p>
            <a:r>
              <a:rPr lang="en-US" b="1" dirty="0">
                <a:solidFill>
                  <a:srgbClr val="FFFFFF"/>
                </a:solidFill>
                <a:latin typeface="Californian FB" panose="0207040306080B030204" pitchFamily="18" charset="0"/>
              </a:rPr>
              <a:t>Background</a:t>
            </a:r>
          </a:p>
        </p:txBody>
      </p:sp>
      <p:sp>
        <p:nvSpPr>
          <p:cNvPr id="31" name="Oval 3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5" descr="Money">
            <a:extLst>
              <a:ext uri="{FF2B5EF4-FFF2-40B4-BE49-F238E27FC236}">
                <a16:creationId xmlns:a16="http://schemas.microsoft.com/office/drawing/2014/main" id="{9B6C98D3-56AA-483C-B5E7-F17E596596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27662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E512F9-BCF8-4563-BA2A-756C6177A65F}"/>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0AB4AAD7-F7EA-41C1-B051-5FF855C0F387}"/>
              </a:ext>
            </a:extLst>
          </p:cNvPr>
          <p:cNvSpPr>
            <a:spLocks noGrp="1"/>
          </p:cNvSpPr>
          <p:nvPr>
            <p:ph type="title"/>
          </p:nvPr>
        </p:nvSpPr>
        <p:spPr>
          <a:xfrm>
            <a:off x="838200" y="152558"/>
            <a:ext cx="10515600" cy="1325563"/>
          </a:xfrm>
        </p:spPr>
        <p:txBody>
          <a:bodyPr>
            <a:normAutofit/>
          </a:bodyPr>
          <a:lstStyle/>
          <a:p>
            <a:pPr algn="ctr"/>
            <a:r>
              <a:rPr lang="en-US" sz="6000" b="1" dirty="0">
                <a:solidFill>
                  <a:schemeClr val="bg1"/>
                </a:solidFill>
                <a:latin typeface="Californian FB" panose="0207040306080B030204" pitchFamily="18" charset="0"/>
              </a:rPr>
              <a:t>Who is Missing Out? </a:t>
            </a:r>
          </a:p>
        </p:txBody>
      </p:sp>
      <p:sp>
        <p:nvSpPr>
          <p:cNvPr id="20" name="Content Placeholder 2">
            <a:extLst>
              <a:ext uri="{FF2B5EF4-FFF2-40B4-BE49-F238E27FC236}">
                <a16:creationId xmlns:a16="http://schemas.microsoft.com/office/drawing/2014/main" id="{14A22110-075A-42FC-B8F0-16D2CC91330C}"/>
              </a:ext>
            </a:extLst>
          </p:cNvPr>
          <p:cNvSpPr>
            <a:spLocks noGrp="1"/>
          </p:cNvSpPr>
          <p:nvPr>
            <p:ph idx="1"/>
          </p:nvPr>
        </p:nvSpPr>
        <p:spPr>
          <a:xfrm>
            <a:off x="838200" y="1995804"/>
            <a:ext cx="7985289" cy="4475333"/>
          </a:xfrm>
        </p:spPr>
        <p:txBody>
          <a:bodyPr>
            <a:normAutofit fontScale="85000" lnSpcReduction="20000"/>
          </a:bodyPr>
          <a:lstStyle/>
          <a:p>
            <a:r>
              <a:rPr lang="en-US" sz="4000" dirty="0"/>
              <a:t>About </a:t>
            </a:r>
            <a:r>
              <a:rPr lang="en-US" sz="4000" b="1" dirty="0"/>
              <a:t>12 million Americans </a:t>
            </a:r>
            <a:r>
              <a:rPr lang="en-US" sz="4000" dirty="0"/>
              <a:t>risk missing out on Economic Impact Payments – sometimes called “stimulus checks” – provided through the recent CARES Act.</a:t>
            </a:r>
          </a:p>
          <a:p>
            <a:r>
              <a:rPr lang="en-US" sz="4000" dirty="0"/>
              <a:t>They, unlike millions of people who are receiving the payments automatically from the IRS, must file a form by November 21</a:t>
            </a:r>
            <a:r>
              <a:rPr lang="en-US" sz="4000" baseline="30000" dirty="0"/>
              <a:t>st</a:t>
            </a:r>
            <a:r>
              <a:rPr lang="en-US" sz="4000" dirty="0"/>
              <a:t> to receive it this year. </a:t>
            </a:r>
          </a:p>
          <a:p>
            <a:r>
              <a:rPr lang="en-US" sz="4000" dirty="0"/>
              <a:t>Together they represent </a:t>
            </a:r>
            <a:r>
              <a:rPr lang="en-US" sz="4000" b="1" dirty="0"/>
              <a:t>$12 billion in payments</a:t>
            </a:r>
            <a:r>
              <a:rPr lang="en-US" sz="4000" dirty="0"/>
              <a:t> that can stimulate state and local economies.</a:t>
            </a:r>
          </a:p>
        </p:txBody>
      </p:sp>
      <p:grpSp>
        <p:nvGrpSpPr>
          <p:cNvPr id="5" name="Group 4">
            <a:extLst>
              <a:ext uri="{FF2B5EF4-FFF2-40B4-BE49-F238E27FC236}">
                <a16:creationId xmlns:a16="http://schemas.microsoft.com/office/drawing/2014/main" id="{2A270749-544B-41A2-8142-CF83FE8A9D2E}"/>
              </a:ext>
            </a:extLst>
          </p:cNvPr>
          <p:cNvGrpSpPr/>
          <p:nvPr/>
        </p:nvGrpSpPr>
        <p:grpSpPr>
          <a:xfrm>
            <a:off x="10919460" y="386556"/>
            <a:ext cx="1272540" cy="1244124"/>
            <a:chOff x="10919460" y="386556"/>
            <a:chExt cx="1272540" cy="1244124"/>
          </a:xfrm>
        </p:grpSpPr>
        <p:sp>
          <p:nvSpPr>
            <p:cNvPr id="6" name="Right Triangle 5">
              <a:extLst>
                <a:ext uri="{FF2B5EF4-FFF2-40B4-BE49-F238E27FC236}">
                  <a16:creationId xmlns:a16="http://schemas.microsoft.com/office/drawing/2014/main" id="{FC08AA0B-7737-4B04-8872-4CFBE9BB52CD}"/>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a:extLst>
                <a:ext uri="{FF2B5EF4-FFF2-40B4-BE49-F238E27FC236}">
                  <a16:creationId xmlns:a16="http://schemas.microsoft.com/office/drawing/2014/main" id="{7DD93E7B-C7C6-4E9E-AA08-9341FD50DDF0}"/>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011B058-E8C7-4623-9B79-10A90D314BB4}"/>
              </a:ext>
            </a:extLst>
          </p:cNvPr>
          <p:cNvPicPr>
            <a:picLocks noChangeAspect="1"/>
          </p:cNvPicPr>
          <p:nvPr/>
        </p:nvPicPr>
        <p:blipFill>
          <a:blip r:embed="rId3"/>
          <a:stretch>
            <a:fillRect/>
          </a:stretch>
        </p:blipFill>
        <p:spPr>
          <a:xfrm>
            <a:off x="9165079" y="1722966"/>
            <a:ext cx="2569721" cy="4897016"/>
          </a:xfrm>
          <a:prstGeom prst="rect">
            <a:avLst/>
          </a:prstGeom>
        </p:spPr>
      </p:pic>
    </p:spTree>
    <p:extLst>
      <p:ext uri="{BB962C8B-B14F-4D97-AF65-F5344CB8AC3E}">
        <p14:creationId xmlns:p14="http://schemas.microsoft.com/office/powerpoint/2010/main" val="243352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50FDC4-EF14-4D72-B277-949B440C2BAD}"/>
              </a:ext>
            </a:extLst>
          </p:cNvPr>
          <p:cNvGrpSpPr/>
          <p:nvPr/>
        </p:nvGrpSpPr>
        <p:grpSpPr>
          <a:xfrm>
            <a:off x="0" y="0"/>
            <a:ext cx="12192000" cy="1630680"/>
            <a:chOff x="0" y="0"/>
            <a:chExt cx="12192000" cy="1630680"/>
          </a:xfrm>
        </p:grpSpPr>
        <p:sp>
          <p:nvSpPr>
            <p:cNvPr id="12" name="Rectangle 11">
              <a:extLst>
                <a:ext uri="{FF2B5EF4-FFF2-40B4-BE49-F238E27FC236}">
                  <a16:creationId xmlns:a16="http://schemas.microsoft.com/office/drawing/2014/main" id="{EB5670A4-7A5F-4E8E-90F1-80C7ADACABC5}"/>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66B973A-36A9-4092-AB39-5760EA6AB032}"/>
                </a:ext>
              </a:extLst>
            </p:cNvPr>
            <p:cNvGrpSpPr/>
            <p:nvPr/>
          </p:nvGrpSpPr>
          <p:grpSpPr>
            <a:xfrm>
              <a:off x="10919460" y="386556"/>
              <a:ext cx="1272540" cy="1244124"/>
              <a:chOff x="10919460" y="386556"/>
              <a:chExt cx="1272540" cy="1244124"/>
            </a:xfrm>
          </p:grpSpPr>
          <p:sp>
            <p:nvSpPr>
              <p:cNvPr id="15" name="Right Triangle 14">
                <a:extLst>
                  <a:ext uri="{FF2B5EF4-FFF2-40B4-BE49-F238E27FC236}">
                    <a16:creationId xmlns:a16="http://schemas.microsoft.com/office/drawing/2014/main" id="{7E0F65F9-291F-41F8-99D6-290D3C102CE0}"/>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ight Triangle 15">
                <a:extLst>
                  <a:ext uri="{FF2B5EF4-FFF2-40B4-BE49-F238E27FC236}">
                    <a16:creationId xmlns:a16="http://schemas.microsoft.com/office/drawing/2014/main" id="{92ABC45D-33F8-4401-BF8B-675E04F38FD1}"/>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4" name="Content Placeholder 2">
            <a:extLst>
              <a:ext uri="{FF2B5EF4-FFF2-40B4-BE49-F238E27FC236}">
                <a16:creationId xmlns:a16="http://schemas.microsoft.com/office/drawing/2014/main" id="{5A4C4080-F20C-4C21-BBCC-6122EAB0E29E}"/>
              </a:ext>
            </a:extLst>
          </p:cNvPr>
          <p:cNvSpPr>
            <a:spLocks noGrp="1"/>
          </p:cNvSpPr>
          <p:nvPr>
            <p:ph idx="1"/>
          </p:nvPr>
        </p:nvSpPr>
        <p:spPr>
          <a:xfrm>
            <a:off x="329638" y="1658356"/>
            <a:ext cx="7081096" cy="4563767"/>
          </a:xfrm>
        </p:spPr>
        <p:txBody>
          <a:bodyPr vert="horz" lIns="91440" tIns="45720" rIns="91440" bIns="45720" numCol="1" rtlCol="0" anchor="t">
            <a:normAutofit lnSpcReduction="10000"/>
          </a:bodyPr>
          <a:lstStyle/>
          <a:p>
            <a:pPr marL="0" indent="0">
              <a:buNone/>
            </a:pPr>
            <a:r>
              <a:rPr lang="en-US" sz="3200" dirty="0"/>
              <a:t>The target population includes very low-income and individuals and families -  </a:t>
            </a:r>
          </a:p>
          <a:p>
            <a:pPr marL="0" indent="0">
              <a:buNone/>
            </a:pPr>
            <a:r>
              <a:rPr lang="en-US" sz="3200" b="1" dirty="0"/>
              <a:t>9 million of whom likely participate in TANF, SNAP, and/or Medicaid</a:t>
            </a:r>
            <a:r>
              <a:rPr lang="en-US" sz="3200" dirty="0"/>
              <a:t>.  </a:t>
            </a:r>
          </a:p>
          <a:p>
            <a:pPr marL="0" indent="0">
              <a:buNone/>
            </a:pPr>
            <a:r>
              <a:rPr lang="en-US" sz="3200" dirty="0"/>
              <a:t>Of the 9 million:</a:t>
            </a:r>
          </a:p>
          <a:p>
            <a:pPr lvl="1"/>
            <a:r>
              <a:rPr lang="en-US" sz="2800" dirty="0"/>
              <a:t>3.2 million are under age 17</a:t>
            </a:r>
          </a:p>
          <a:p>
            <a:pPr lvl="1"/>
            <a:r>
              <a:rPr lang="en-US" sz="2800" dirty="0"/>
              <a:t>40% are adults without minor children (many under 25 as well as those between 50-65)</a:t>
            </a:r>
          </a:p>
          <a:p>
            <a:pPr lvl="1"/>
            <a:r>
              <a:rPr lang="en-US" sz="2800" dirty="0"/>
              <a:t>Many are likely people without secure housing </a:t>
            </a:r>
          </a:p>
          <a:p>
            <a:pPr marL="457200" lvl="1" indent="0">
              <a:buNone/>
            </a:pPr>
            <a:endParaRPr lang="en-US" sz="2800" dirty="0"/>
          </a:p>
          <a:p>
            <a:endParaRPr lang="en-US" dirty="0">
              <a:solidFill>
                <a:srgbClr val="EDEDED"/>
              </a:solidFill>
            </a:endParaRPr>
          </a:p>
          <a:p>
            <a:pPr marL="0" indent="0">
              <a:buNone/>
            </a:pPr>
            <a:endParaRPr lang="en-US" dirty="0">
              <a:solidFill>
                <a:srgbClr val="EDEDED"/>
              </a:solidFill>
            </a:endParaRPr>
          </a:p>
          <a:p>
            <a:pPr marL="0" indent="0">
              <a:buNone/>
            </a:pPr>
            <a:endParaRPr lang="en-US" dirty="0">
              <a:solidFill>
                <a:srgbClr val="EDEDED"/>
              </a:solidFill>
            </a:endParaRPr>
          </a:p>
        </p:txBody>
      </p:sp>
      <p:pic>
        <p:nvPicPr>
          <p:cNvPr id="6" name="Picture 5" descr="A screenshot of a cell phone&#10;&#10;Description generated with very high confidence">
            <a:extLst>
              <a:ext uri="{FF2B5EF4-FFF2-40B4-BE49-F238E27FC236}">
                <a16:creationId xmlns:a16="http://schemas.microsoft.com/office/drawing/2014/main" id="{A33D87F7-05F7-4EF7-8A05-743F216A99A6}"/>
              </a:ext>
            </a:extLst>
          </p:cNvPr>
          <p:cNvPicPr>
            <a:picLocks noChangeAspect="1"/>
          </p:cNvPicPr>
          <p:nvPr/>
        </p:nvPicPr>
        <p:blipFill rotWithShape="1">
          <a:blip r:embed="rId3"/>
          <a:srcRect r="330" b="17537"/>
          <a:stretch/>
        </p:blipFill>
        <p:spPr>
          <a:xfrm>
            <a:off x="7950280" y="1831495"/>
            <a:ext cx="3693080" cy="4751780"/>
          </a:xfrm>
          <a:prstGeom prst="rect">
            <a:avLst/>
          </a:prstGeom>
        </p:spPr>
      </p:pic>
      <p:sp>
        <p:nvSpPr>
          <p:cNvPr id="9" name="Title 1">
            <a:extLst>
              <a:ext uri="{FF2B5EF4-FFF2-40B4-BE49-F238E27FC236}">
                <a16:creationId xmlns:a16="http://schemas.microsoft.com/office/drawing/2014/main" id="{F183178B-667F-4E8D-8895-C94F093691E2}"/>
              </a:ext>
            </a:extLst>
          </p:cNvPr>
          <p:cNvSpPr>
            <a:spLocks noGrp="1"/>
          </p:cNvSpPr>
          <p:nvPr>
            <p:ph type="title"/>
          </p:nvPr>
        </p:nvSpPr>
        <p:spPr>
          <a:xfrm>
            <a:off x="627993" y="200815"/>
            <a:ext cx="10515600" cy="1325563"/>
          </a:xfrm>
        </p:spPr>
        <p:txBody>
          <a:bodyPr>
            <a:normAutofit/>
          </a:bodyPr>
          <a:lstStyle/>
          <a:p>
            <a:pPr algn="ctr"/>
            <a:r>
              <a:rPr lang="en-US" sz="6000" b="1" dirty="0">
                <a:solidFill>
                  <a:schemeClr val="bg1"/>
                </a:solidFill>
                <a:latin typeface="Californian FB" panose="0207040306080B030204" pitchFamily="18" charset="0"/>
              </a:rPr>
              <a:t>Reaching Non-Filers</a:t>
            </a:r>
          </a:p>
        </p:txBody>
      </p:sp>
    </p:spTree>
    <p:extLst>
      <p:ext uri="{BB962C8B-B14F-4D97-AF65-F5344CB8AC3E}">
        <p14:creationId xmlns:p14="http://schemas.microsoft.com/office/powerpoint/2010/main" val="6720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D3124-2F16-454D-A3CF-7F962077AC85}"/>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0">
            <a:extLst>
              <a:ext uri="{FF2B5EF4-FFF2-40B4-BE49-F238E27FC236}">
                <a16:creationId xmlns:a16="http://schemas.microsoft.com/office/drawing/2014/main" id="{34D76AC1-3618-6F4F-856C-CE49CFDBFABA}"/>
              </a:ext>
            </a:extLst>
          </p:cNvPr>
          <p:cNvSpPr txBox="1">
            <a:spLocks/>
          </p:cNvSpPr>
          <p:nvPr/>
        </p:nvSpPr>
        <p:spPr>
          <a:xfrm>
            <a:off x="578157" y="180917"/>
            <a:ext cx="1103568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fornian FB" panose="0207040306080B030204" pitchFamily="18" charset="0"/>
                <a:cs typeface="Aktiv Grotesk Cd Medium" panose="020B0506020203020204" pitchFamily="34" charset="77"/>
              </a:rPr>
              <a:t>Who Automatically Receives an EIP Check?</a:t>
            </a:r>
          </a:p>
        </p:txBody>
      </p:sp>
      <p:sp>
        <p:nvSpPr>
          <p:cNvPr id="2" name="TextBox 1">
            <a:extLst>
              <a:ext uri="{FF2B5EF4-FFF2-40B4-BE49-F238E27FC236}">
                <a16:creationId xmlns:a16="http://schemas.microsoft.com/office/drawing/2014/main" id="{9C563D41-E66E-824D-BD4E-37F41F701EFB}"/>
              </a:ext>
            </a:extLst>
          </p:cNvPr>
          <p:cNvSpPr txBox="1"/>
          <p:nvPr/>
        </p:nvSpPr>
        <p:spPr>
          <a:xfrm>
            <a:off x="1351280" y="2915920"/>
            <a:ext cx="184731" cy="369332"/>
          </a:xfrm>
          <a:prstGeom prst="rect">
            <a:avLst/>
          </a:prstGeom>
          <a:no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89BBCE33-D795-457A-A3F3-F98260D1B34B}"/>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BE94B37E-0BAF-4473-98FC-1B3388E0100B}"/>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B2347293-D228-476E-8AC5-FCD4D5F52CB4}"/>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CD6AF488-24A4-4C1D-8012-FF067A656E65}"/>
              </a:ext>
            </a:extLst>
          </p:cNvPr>
          <p:cNvSpPr txBox="1"/>
          <p:nvPr/>
        </p:nvSpPr>
        <p:spPr>
          <a:xfrm>
            <a:off x="571500" y="1875404"/>
            <a:ext cx="5287548"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cs typeface="Aktiv Grotesk Cd" panose="020B0506020203020204" pitchFamily="34" charset="77"/>
              </a:rPr>
              <a:t>Those who filed taxes in 2018 or 2019</a:t>
            </a:r>
          </a:p>
          <a:p>
            <a:pPr marL="285750" indent="-285750">
              <a:buFont typeface="Arial" panose="020B0604020202020204" pitchFamily="34" charset="0"/>
              <a:buChar char="•"/>
            </a:pPr>
            <a:r>
              <a:rPr lang="en-US" sz="3600" dirty="0">
                <a:cs typeface="Aktiv Grotesk Cd" panose="020B0506020203020204" pitchFamily="34" charset="77"/>
              </a:rPr>
              <a:t>Recipients of:</a:t>
            </a:r>
          </a:p>
          <a:p>
            <a:pPr marL="1028700" lvl="1" indent="-571500">
              <a:buFont typeface="Courier New" panose="02070309020205020404" pitchFamily="49" charset="0"/>
              <a:buChar char="o"/>
            </a:pPr>
            <a:r>
              <a:rPr lang="en-US" sz="3600" dirty="0">
                <a:cs typeface="Aktiv Grotesk Cd" panose="020B0506020203020204" pitchFamily="34" charset="77"/>
              </a:rPr>
              <a:t>Social Security </a:t>
            </a:r>
          </a:p>
          <a:p>
            <a:pPr marL="1028700" lvl="1" indent="-571500">
              <a:buFont typeface="Courier New" panose="02070309020205020404" pitchFamily="49" charset="0"/>
              <a:buChar char="o"/>
            </a:pPr>
            <a:r>
              <a:rPr lang="en-US" sz="3600" dirty="0">
                <a:cs typeface="Aktiv Grotesk Cd" panose="020B0506020203020204" pitchFamily="34" charset="77"/>
              </a:rPr>
              <a:t>SSI </a:t>
            </a:r>
          </a:p>
          <a:p>
            <a:pPr marL="1028700" lvl="1" indent="-571500">
              <a:buFont typeface="Courier New" panose="02070309020205020404" pitchFamily="49" charset="0"/>
              <a:buChar char="o"/>
            </a:pPr>
            <a:r>
              <a:rPr lang="en-US" sz="3600" dirty="0">
                <a:cs typeface="Aktiv Grotesk Cd" panose="020B0506020203020204" pitchFamily="34" charset="77"/>
              </a:rPr>
              <a:t>Disability</a:t>
            </a:r>
          </a:p>
          <a:p>
            <a:pPr marL="1028700" lvl="1" indent="-571500">
              <a:buFont typeface="Courier New" panose="02070309020205020404" pitchFamily="49" charset="0"/>
              <a:buChar char="o"/>
            </a:pPr>
            <a:r>
              <a:rPr lang="en-US" sz="3600" dirty="0">
                <a:cs typeface="Aktiv Grotesk Cd" panose="020B0506020203020204" pitchFamily="34" charset="77"/>
              </a:rPr>
              <a:t>Veteran’s Pension</a:t>
            </a:r>
          </a:p>
          <a:p>
            <a:pPr marL="1028700" lvl="1" indent="-571500">
              <a:buFont typeface="Courier New" panose="02070309020205020404" pitchFamily="49" charset="0"/>
              <a:buChar char="o"/>
            </a:pPr>
            <a:r>
              <a:rPr lang="en-US" sz="3600" dirty="0">
                <a:cs typeface="Aktiv Grotesk Cd" panose="020B0506020203020204" pitchFamily="34" charset="77"/>
              </a:rPr>
              <a:t>Railroad Retirement</a:t>
            </a:r>
          </a:p>
        </p:txBody>
      </p:sp>
      <p:pic>
        <p:nvPicPr>
          <p:cNvPr id="13" name="Picture 12">
            <a:extLst>
              <a:ext uri="{FF2B5EF4-FFF2-40B4-BE49-F238E27FC236}">
                <a16:creationId xmlns:a16="http://schemas.microsoft.com/office/drawing/2014/main" id="{547C34AD-FDE0-4303-BC2C-1184DAB85015}"/>
              </a:ext>
            </a:extLst>
          </p:cNvPr>
          <p:cNvPicPr>
            <a:picLocks noChangeAspect="1"/>
          </p:cNvPicPr>
          <p:nvPr/>
        </p:nvPicPr>
        <p:blipFill>
          <a:blip r:embed="rId3"/>
          <a:stretch>
            <a:fillRect/>
          </a:stretch>
        </p:blipFill>
        <p:spPr>
          <a:xfrm>
            <a:off x="6268182" y="2536713"/>
            <a:ext cx="5287548" cy="2953278"/>
          </a:xfrm>
          <a:prstGeom prst="rect">
            <a:avLst/>
          </a:prstGeom>
        </p:spPr>
      </p:pic>
    </p:spTree>
    <p:extLst>
      <p:ext uri="{BB962C8B-B14F-4D97-AF65-F5344CB8AC3E}">
        <p14:creationId xmlns:p14="http://schemas.microsoft.com/office/powerpoint/2010/main" val="98364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2B95ED-B054-4887-B283-D1397D72A3FD}"/>
              </a:ext>
            </a:extLst>
          </p:cNvPr>
          <p:cNvSpPr/>
          <p:nvPr/>
        </p:nvSpPr>
        <p:spPr>
          <a:xfrm>
            <a:off x="5102945" y="4051507"/>
            <a:ext cx="1986110" cy="52790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F42C3A-DD10-4471-8BBF-16B8E7D3BB99}"/>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0">
            <a:extLst>
              <a:ext uri="{FF2B5EF4-FFF2-40B4-BE49-F238E27FC236}">
                <a16:creationId xmlns:a16="http://schemas.microsoft.com/office/drawing/2014/main" id="{34D76AC1-3618-6F4F-856C-CE49CFDBFABA}"/>
              </a:ext>
            </a:extLst>
          </p:cNvPr>
          <p:cNvSpPr txBox="1">
            <a:spLocks/>
          </p:cNvSpPr>
          <p:nvPr/>
        </p:nvSpPr>
        <p:spPr>
          <a:xfrm>
            <a:off x="838200" y="1525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Californian FB" panose="0207040306080B030204" pitchFamily="18" charset="0"/>
                <a:cs typeface="Aktiv Grotesk Cd Medium" panose="020B0506020203020204" pitchFamily="34" charset="77"/>
              </a:rPr>
              <a:t>Filing Deadline</a:t>
            </a:r>
          </a:p>
        </p:txBody>
      </p:sp>
      <p:sp>
        <p:nvSpPr>
          <p:cNvPr id="2" name="TextBox 1">
            <a:extLst>
              <a:ext uri="{FF2B5EF4-FFF2-40B4-BE49-F238E27FC236}">
                <a16:creationId xmlns:a16="http://schemas.microsoft.com/office/drawing/2014/main" id="{9C563D41-E66E-824D-BD4E-37F41F701EFB}"/>
              </a:ext>
            </a:extLst>
          </p:cNvPr>
          <p:cNvSpPr txBox="1"/>
          <p:nvPr/>
        </p:nvSpPr>
        <p:spPr>
          <a:xfrm>
            <a:off x="1351280" y="2915920"/>
            <a:ext cx="184731" cy="369332"/>
          </a:xfrm>
          <a:prstGeom prst="rect">
            <a:avLst/>
          </a:prstGeom>
          <a:noFill/>
        </p:spPr>
        <p:txBody>
          <a:bodyPr wrap="square" rtlCol="0">
            <a:spAutoFit/>
          </a:bodyPr>
          <a:lstStyle/>
          <a:p>
            <a:endParaRPr lang="en-US" dirty="0"/>
          </a:p>
        </p:txBody>
      </p:sp>
      <p:grpSp>
        <p:nvGrpSpPr>
          <p:cNvPr id="6" name="Group 5">
            <a:extLst>
              <a:ext uri="{FF2B5EF4-FFF2-40B4-BE49-F238E27FC236}">
                <a16:creationId xmlns:a16="http://schemas.microsoft.com/office/drawing/2014/main" id="{0551FE65-7C9E-409C-9D2E-6F283A2C2F10}"/>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677CE4D2-B164-4839-8665-D1F12CFB3E87}"/>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7A2C84A-F6D3-47FA-AA56-3D9A8D37BC3A}"/>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Flip calendar">
            <a:extLst>
              <a:ext uri="{FF2B5EF4-FFF2-40B4-BE49-F238E27FC236}">
                <a16:creationId xmlns:a16="http://schemas.microsoft.com/office/drawing/2014/main" id="{399B8742-DA46-4EA2-B8B2-18524655D3D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2365" b="12698"/>
          <a:stretch/>
        </p:blipFill>
        <p:spPr>
          <a:xfrm>
            <a:off x="4390534" y="2915919"/>
            <a:ext cx="3410932" cy="2693311"/>
          </a:xfrm>
          <a:prstGeom prst="rect">
            <a:avLst/>
          </a:prstGeom>
        </p:spPr>
      </p:pic>
      <p:sp>
        <p:nvSpPr>
          <p:cNvPr id="12" name="TextBox 11">
            <a:extLst>
              <a:ext uri="{FF2B5EF4-FFF2-40B4-BE49-F238E27FC236}">
                <a16:creationId xmlns:a16="http://schemas.microsoft.com/office/drawing/2014/main" id="{3D4BBE60-E4CA-4956-A425-F0648F823F7E}"/>
              </a:ext>
            </a:extLst>
          </p:cNvPr>
          <p:cNvSpPr txBox="1"/>
          <p:nvPr/>
        </p:nvSpPr>
        <p:spPr>
          <a:xfrm>
            <a:off x="457200" y="2022523"/>
            <a:ext cx="11277600" cy="4462760"/>
          </a:xfrm>
          <a:prstGeom prst="rect">
            <a:avLst/>
          </a:prstGeom>
          <a:noFill/>
        </p:spPr>
        <p:txBody>
          <a:bodyPr wrap="square" rtlCol="0">
            <a:spAutoFit/>
          </a:bodyPr>
          <a:lstStyle/>
          <a:p>
            <a:pPr algn="ctr"/>
            <a:r>
              <a:rPr lang="en-US" sz="4400" dirty="0">
                <a:cs typeface="Aktiv Grotesk Cd" panose="020B0506020203020204" pitchFamily="34" charset="77"/>
              </a:rPr>
              <a:t>Eligible individuals have until</a:t>
            </a:r>
            <a:r>
              <a:rPr lang="en-US" sz="4400" dirty="0">
                <a:solidFill>
                  <a:srgbClr val="030687"/>
                </a:solidFill>
                <a:cs typeface="Aktiv Grotesk Cd" panose="020B0506020203020204" pitchFamily="34" charset="77"/>
              </a:rPr>
              <a:t> </a:t>
            </a:r>
            <a:endParaRPr lang="en-US" sz="4400" b="1" dirty="0">
              <a:solidFill>
                <a:srgbClr val="4472C4"/>
              </a:solidFill>
              <a:cs typeface="Aktiv Grotesk Cd" panose="020B0506020203020204" pitchFamily="34" charset="77"/>
            </a:endParaRPr>
          </a:p>
          <a:p>
            <a:pPr algn="ctr"/>
            <a:endParaRPr lang="en-US" sz="4400" b="1" dirty="0">
              <a:solidFill>
                <a:srgbClr val="4472C4"/>
              </a:solidFill>
              <a:cs typeface="Aktiv Grotesk Cd" panose="020B0506020203020204" pitchFamily="34" charset="77"/>
            </a:endParaRPr>
          </a:p>
          <a:p>
            <a:pPr algn="ctr"/>
            <a:endParaRPr lang="en-US" sz="4400" b="1" dirty="0">
              <a:solidFill>
                <a:srgbClr val="4472C4"/>
              </a:solidFill>
              <a:cs typeface="Aktiv Grotesk Cd" panose="020B0506020203020204" pitchFamily="34" charset="77"/>
            </a:endParaRPr>
          </a:p>
          <a:p>
            <a:pPr algn="ctr"/>
            <a:r>
              <a:rPr lang="en-US" sz="3600" b="1" dirty="0">
                <a:solidFill>
                  <a:schemeClr val="bg1"/>
                </a:solidFill>
                <a:cs typeface="Aktiv Grotesk Cd" panose="020B0506020203020204" pitchFamily="34" charset="77"/>
              </a:rPr>
              <a:t>November</a:t>
            </a:r>
            <a:r>
              <a:rPr lang="en-US" sz="3600" b="1" dirty="0">
                <a:solidFill>
                  <a:schemeClr val="bg1"/>
                </a:solidFill>
                <a:highlight>
                  <a:srgbClr val="FF0000"/>
                </a:highlight>
                <a:cs typeface="Aktiv Grotesk Cd" panose="020B0506020203020204" pitchFamily="34" charset="77"/>
              </a:rPr>
              <a:t>  </a:t>
            </a:r>
          </a:p>
          <a:p>
            <a:pPr algn="ctr"/>
            <a:r>
              <a:rPr lang="en-US" sz="4400" b="1" dirty="0">
                <a:cs typeface="Aktiv Grotesk Cd" panose="020B0506020203020204" pitchFamily="34" charset="77"/>
              </a:rPr>
              <a:t>21</a:t>
            </a:r>
            <a:endParaRPr lang="en-US" sz="3600" b="1" dirty="0">
              <a:cs typeface="Aktiv Grotesk Cd" panose="020B0506020203020204" pitchFamily="34" charset="77"/>
            </a:endParaRPr>
          </a:p>
          <a:p>
            <a:pPr algn="ctr"/>
            <a:endParaRPr lang="en-US" sz="2800" b="1" dirty="0">
              <a:solidFill>
                <a:srgbClr val="4472C4"/>
              </a:solidFill>
              <a:cs typeface="Aktiv Grotesk Cd" panose="020B0506020203020204" pitchFamily="34" charset="77"/>
            </a:endParaRPr>
          </a:p>
          <a:p>
            <a:pPr algn="ctr"/>
            <a:r>
              <a:rPr lang="en-US" sz="4400" dirty="0">
                <a:cs typeface="Aktiv Grotesk Cd" panose="020B0506020203020204" pitchFamily="34" charset="77"/>
              </a:rPr>
              <a:t>to file for their EIP to receive payment this year.</a:t>
            </a:r>
            <a:endParaRPr lang="en-US" sz="4400" dirty="0"/>
          </a:p>
        </p:txBody>
      </p:sp>
    </p:spTree>
    <p:extLst>
      <p:ext uri="{BB962C8B-B14F-4D97-AF65-F5344CB8AC3E}">
        <p14:creationId xmlns:p14="http://schemas.microsoft.com/office/powerpoint/2010/main" val="146224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682A6B-DDB7-4C49-8EDF-932FAD44813A}"/>
              </a:ext>
            </a:extLst>
          </p:cNvPr>
          <p:cNvSpPr/>
          <p:nvPr/>
        </p:nvSpPr>
        <p:spPr>
          <a:xfrm>
            <a:off x="0" y="0"/>
            <a:ext cx="12192000" cy="1630680"/>
          </a:xfrm>
          <a:prstGeom prst="rect">
            <a:avLst/>
          </a:prstGeom>
          <a:solidFill>
            <a:srgbClr val="030687"/>
          </a:solidFill>
          <a:ln>
            <a:solidFill>
              <a:srgbClr val="0306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0">
            <a:extLst>
              <a:ext uri="{FF2B5EF4-FFF2-40B4-BE49-F238E27FC236}">
                <a16:creationId xmlns:a16="http://schemas.microsoft.com/office/drawing/2014/main" id="{34D76AC1-3618-6F4F-856C-CE49CFDBFABA}"/>
              </a:ext>
            </a:extLst>
          </p:cNvPr>
          <p:cNvSpPr txBox="1">
            <a:spLocks/>
          </p:cNvSpPr>
          <p:nvPr/>
        </p:nvSpPr>
        <p:spPr>
          <a:xfrm>
            <a:off x="760174" y="1555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fornian FB" panose="0207040306080B030204" pitchFamily="18" charset="0"/>
                <a:ea typeface="+mj-ea"/>
                <a:cs typeface="Aktiv Grotesk Cd Medium" panose="020B0506020203020204" pitchFamily="34" charset="77"/>
              </a:rPr>
              <a:t>Why You?</a:t>
            </a:r>
          </a:p>
        </p:txBody>
      </p:sp>
      <p:sp>
        <p:nvSpPr>
          <p:cNvPr id="2" name="TextBox 1">
            <a:extLst>
              <a:ext uri="{FF2B5EF4-FFF2-40B4-BE49-F238E27FC236}">
                <a16:creationId xmlns:a16="http://schemas.microsoft.com/office/drawing/2014/main" id="{9C563D41-E66E-824D-BD4E-37F41F701EFB}"/>
              </a:ext>
            </a:extLst>
          </p:cNvPr>
          <p:cNvSpPr txBox="1"/>
          <p:nvPr/>
        </p:nvSpPr>
        <p:spPr>
          <a:xfrm>
            <a:off x="1351280" y="2915920"/>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5E30DC1C-C011-454A-BBBD-4FAF0B9B60B4}"/>
              </a:ext>
            </a:extLst>
          </p:cNvPr>
          <p:cNvGrpSpPr/>
          <p:nvPr/>
        </p:nvGrpSpPr>
        <p:grpSpPr>
          <a:xfrm>
            <a:off x="10919460" y="386556"/>
            <a:ext cx="1272540" cy="1244124"/>
            <a:chOff x="10919460" y="386556"/>
            <a:chExt cx="1272540" cy="1244124"/>
          </a:xfrm>
        </p:grpSpPr>
        <p:sp>
          <p:nvSpPr>
            <p:cNvPr id="7" name="Right Triangle 6">
              <a:extLst>
                <a:ext uri="{FF2B5EF4-FFF2-40B4-BE49-F238E27FC236}">
                  <a16:creationId xmlns:a16="http://schemas.microsoft.com/office/drawing/2014/main" id="{430DDD11-F8B5-4509-A0C7-A5F7A3487D00}"/>
                </a:ext>
              </a:extLst>
            </p:cNvPr>
            <p:cNvSpPr/>
            <p:nvPr/>
          </p:nvSpPr>
          <p:spPr>
            <a:xfrm flipH="1">
              <a:off x="10919460" y="386556"/>
              <a:ext cx="1272540" cy="124412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00D904AD-69E9-4A6B-BFF6-EC9A632F443A}"/>
                </a:ext>
              </a:extLst>
            </p:cNvPr>
            <p:cNvSpPr/>
            <p:nvPr/>
          </p:nvSpPr>
          <p:spPr>
            <a:xfrm flipH="1">
              <a:off x="11277600" y="716280"/>
              <a:ext cx="914400" cy="914400"/>
            </a:xfrm>
            <a:prstGeom prst="rtTriangle">
              <a:avLst/>
            </a:prstGeom>
            <a:solidFill>
              <a:srgbClr val="577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0" name="Picture 2">
            <a:extLst>
              <a:ext uri="{FF2B5EF4-FFF2-40B4-BE49-F238E27FC236}">
                <a16:creationId xmlns:a16="http://schemas.microsoft.com/office/drawing/2014/main" id="{60494D4A-F328-461E-8D15-BAB7A3A4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52" y="2276678"/>
            <a:ext cx="6110102" cy="39167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5518AB3-4F7C-452C-AFD9-E40C00F4DF22}"/>
              </a:ext>
            </a:extLst>
          </p:cNvPr>
          <p:cNvSpPr txBox="1"/>
          <p:nvPr/>
        </p:nvSpPr>
        <p:spPr>
          <a:xfrm>
            <a:off x="6771882" y="1960403"/>
            <a:ext cx="4962918" cy="478079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Aktiv Grotesk Cd" panose="020B0506020203020204" pitchFamily="34" charset="77"/>
              </a:rPr>
              <a:t>You</a:t>
            </a:r>
            <a:r>
              <a:rPr kumimoji="0" lang="en-US" sz="3200" b="0" i="0" u="none" strike="noStrike" kern="1200" cap="none" spc="0" normalizeH="0" baseline="0" noProof="0" dirty="0">
                <a:ln>
                  <a:noFill/>
                </a:ln>
                <a:solidFill>
                  <a:prstClr val="black"/>
                </a:solidFill>
                <a:effectLst/>
                <a:uLnTx/>
                <a:uFillTx/>
                <a:ea typeface="+mn-ea"/>
                <a:cs typeface="Aktiv Grotesk Cd" panose="020B0506020203020204" pitchFamily="34" charset="77"/>
              </a:rPr>
              <a:t> </a:t>
            </a:r>
            <a:r>
              <a:rPr kumimoji="0" lang="en-US" sz="3200" b="1" i="0" u="none" strike="noStrike" kern="1200" cap="none" spc="0" normalizeH="0" baseline="0" noProof="0" dirty="0">
                <a:ln>
                  <a:noFill/>
                </a:ln>
                <a:solidFill>
                  <a:prstClr val="black"/>
                </a:solidFill>
                <a:effectLst/>
                <a:uLnTx/>
                <a:uFillTx/>
                <a:ea typeface="+mn-ea"/>
                <a:cs typeface="Aktiv Grotesk Cd" panose="020B0506020203020204" pitchFamily="34" charset="77"/>
              </a:rPr>
              <a:t>have the access and power to help </a:t>
            </a:r>
            <a:r>
              <a:rPr kumimoji="0" lang="en-US" sz="3200" b="0" i="0" u="none" strike="noStrike" kern="1200" cap="none" spc="0" normalizeH="0" baseline="0" noProof="0" dirty="0">
                <a:ln>
                  <a:noFill/>
                </a:ln>
                <a:solidFill>
                  <a:prstClr val="black"/>
                </a:solidFill>
                <a:effectLst/>
                <a:uLnTx/>
                <a:uFillTx/>
                <a:ea typeface="+mn-ea"/>
                <a:cs typeface="Aktiv Grotesk Cd" panose="020B0506020203020204" pitchFamily="34" charset="77"/>
              </a:rPr>
              <a:t>individuals who get SNAP, Medicaid, and TANF receive their stimulus checks. </a:t>
            </a: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Aktiv Grotesk Cd" panose="020B0506020203020204" pitchFamily="34" charset="77"/>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Aktiv Grotesk Cd" panose="020B0506020203020204" pitchFamily="34" charset="77"/>
              </a:rPr>
              <a:t>The payments can </a:t>
            </a:r>
            <a:r>
              <a:rPr kumimoji="0" lang="en-US" sz="3200" b="1" i="0" u="none" strike="noStrike" kern="1200" cap="none" spc="0" normalizeH="0" baseline="0" noProof="0" dirty="0">
                <a:ln>
                  <a:noFill/>
                </a:ln>
                <a:solidFill>
                  <a:prstClr val="black"/>
                </a:solidFill>
                <a:effectLst/>
                <a:uLnTx/>
                <a:uFillTx/>
                <a:ea typeface="+mn-ea"/>
                <a:cs typeface="Aktiv Grotesk Cd" panose="020B0506020203020204" pitchFamily="34" charset="77"/>
              </a:rPr>
              <a:t>help your local economy </a:t>
            </a:r>
            <a:r>
              <a:rPr kumimoji="0" lang="en-US" sz="3200" b="0" i="0" u="none" strike="noStrike" kern="1200" cap="none" spc="0" normalizeH="0" baseline="0" noProof="0" dirty="0">
                <a:ln>
                  <a:noFill/>
                </a:ln>
                <a:solidFill>
                  <a:prstClr val="black"/>
                </a:solidFill>
                <a:effectLst/>
                <a:uLnTx/>
                <a:uFillTx/>
                <a:ea typeface="+mn-ea"/>
                <a:cs typeface="Aktiv Grotesk Cd" panose="020B0506020203020204" pitchFamily="34" charset="77"/>
              </a:rPr>
              <a:t>in an uncertain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3068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32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 ma:contentTypeID="0x0101003CAE109CA9BC924B92B99610986835430081819E3F6138FD4EADCBEC05BCD6A739" ma:contentTypeVersion="7" ma:contentTypeDescription="PowerPoint Template" ma:contentTypeScope="" ma:versionID="268ee34a9453fedc8e4444ddb25b2de4">
  <xsd:schema xmlns:xsd="http://www.w3.org/2001/XMLSchema" xmlns:xs="http://www.w3.org/2001/XMLSchema" xmlns:p="http://schemas.microsoft.com/office/2006/metadata/properties" xmlns:ns2="cb32bb7e-e0f8-47a5-9201-a2d805121534" xmlns:ns3="3f9a680a-a6e2-4306-90f2-0f438dc9b32b" targetNamespace="http://schemas.microsoft.com/office/2006/metadata/properties" ma:root="true" ma:fieldsID="774ba762837ef1093e92ed8379b1e207" ns2:_="" ns3:_="">
    <xsd:import namespace="cb32bb7e-e0f8-47a5-9201-a2d805121534"/>
    <xsd:import namespace="3f9a680a-a6e2-4306-90f2-0f438dc9b32b"/>
    <xsd:element name="properties">
      <xsd:complexType>
        <xsd:sequence>
          <xsd:element name="documentManagement">
            <xsd:complexType>
              <xsd:all>
                <xsd:element ref="ns2:TaxCatchAll" minOccurs="0"/>
                <xsd:element ref="ns2:TaxCatchAllLabel" minOccurs="0"/>
                <xsd:element ref="ns3:Send_x0020_Paper_x0020_Process_x0020_Notification" minOccurs="0"/>
                <xsd:element ref="ns3:Paper_x0020_Process_x0020_Memo" minOccurs="0"/>
                <xsd:element ref="ns3:Paper_x0020_Process_x0020_Additional_x0020_Program_x0020_Team_x0020_Reviewers" minOccurs="0"/>
                <xsd:element ref="ns3:Paper_x0020_Process_x0020_Program_x0020_Team_x0020_Review_x0020_Recipient" minOccurs="0"/>
                <xsd:element ref="ns3:pfb95992ca3e4a8e98ec844ebb61c72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2bb7e-e0f8-47a5-9201-a2d805121534"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11757a8-f067-4734-a0f2-8d918e863d2e}" ma:internalName="TaxCatchAll" ma:readOnly="false" ma:showField="CatchAllData" ma:web="3f9a680a-a6e2-4306-90f2-0f438dc9b3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11757a8-f067-4734-a0f2-8d918e863d2e}" ma:internalName="TaxCatchAllLabel" ma:readOnly="true" ma:showField="CatchAllDataLabel" ma:web="3f9a680a-a6e2-4306-90f2-0f438dc9b3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9a680a-a6e2-4306-90f2-0f438dc9b32b" elementFormDefault="qualified">
    <xsd:import namespace="http://schemas.microsoft.com/office/2006/documentManagement/types"/>
    <xsd:import namespace="http://schemas.microsoft.com/office/infopath/2007/PartnerControls"/>
    <xsd:element name="Send_x0020_Paper_x0020_Process_x0020_Notification" ma:index="10" nillable="true" ma:displayName="Send Paper Process Notification" ma:default="0" ma:description="Check this box to send the notification email for this step of the CBPP Paper Process." ma:internalName="Send_x0020_Paper_x0020_Process_x0020_Notification" ma:readOnly="false">
      <xsd:simpleType>
        <xsd:restriction base="dms:Boolean"/>
      </xsd:simpleType>
    </xsd:element>
    <xsd:element name="Paper_x0020_Process_x0020_Memo" ma:index="11" nillable="true" ma:displayName="Paper Process Memo" ma:description="Paper Process Only: Optionally enter a brief message to the recipient with any additional info pertinent to your paper" ma:internalName="Paper_x0020_Process_x0020_Memo" ma:readOnly="false">
      <xsd:simpleType>
        <xsd:restriction base="dms:Note">
          <xsd:maxLength value="255"/>
        </xsd:restriction>
      </xsd:simpleType>
    </xsd:element>
    <xsd:element name="Paper_x0020_Process_x0020_Additional_x0020_Program_x0020_Team_x0020_Reviewers" ma:index="12" nillable="true" ma:displayName="Paper Process Additional Program Team Reviewers" ma:description="Optionally enter 1/more names of people on your Program Team who need to review this paper in addition to Communications" ma:list="UserInfo" ma:SharePointGroup="0" ma:internalName="Paper_x0020_Process_x0020_Additional_x0020_Program_x0020_Team_x0020_Review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per_x0020_Process_x0020_Program_x0020_Team_x0020_Review_x0020_Recipient" ma:index="13" nillable="true" ma:displayName="Paper Process Program Team Review Recipient" ma:description="Comms Use Only: Enter the Step 3 Recipient's name here." ma:list="UserInfo" ma:SharePointGroup="0" ma:internalName="Paper_x0020_Process_x0020_Program_x0020_Team_x0020_Review_x0020_Recipien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fb95992ca3e4a8e98ec844ebb61c72b" ma:index="14" nillable="true" ma:taxonomy="true" ma:internalName="pfb95992ca3e4a8e98ec844ebb61c72b" ma:taxonomyFieldName="Document_x0020_Status" ma:displayName="Document Status" ma:readOnly="false" ma:fieldId="{9fb95992-ca3e-4a8e-98ec-844ebb61c72b}" ma:sspId="212b4091-ca68-41b3-bdf0-84808130bdfe" ma:termSetId="57499007-61a3-4fe7-a9f7-ff5733e71a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fb95992ca3e4a8e98ec844ebb61c72b xmlns="3f9a680a-a6e2-4306-90f2-0f438dc9b32b">
      <Terms xmlns="http://schemas.microsoft.com/office/infopath/2007/PartnerControls"/>
    </pfb95992ca3e4a8e98ec844ebb61c72b>
    <TaxCatchAll xmlns="cb32bb7e-e0f8-47a5-9201-a2d805121534"/>
    <Send_x0020_Paper_x0020_Process_x0020_Notification xmlns="3f9a680a-a6e2-4306-90f2-0f438dc9b32b">false</Send_x0020_Paper_x0020_Process_x0020_Notification>
    <Paper_x0020_Process_x0020_Memo xmlns="3f9a680a-a6e2-4306-90f2-0f438dc9b32b" xsi:nil="true"/>
    <Paper_x0020_Process_x0020_Program_x0020_Team_x0020_Review_x0020_Recipient xmlns="3f9a680a-a6e2-4306-90f2-0f438dc9b32b">
      <UserInfo>
        <DisplayName/>
        <AccountId xsi:nil="true"/>
        <AccountType/>
      </UserInfo>
    </Paper_x0020_Process_x0020_Program_x0020_Team_x0020_Review_x0020_Recipient>
    <Paper_x0020_Process_x0020_Additional_x0020_Program_x0020_Team_x0020_Reviewers xmlns="3f9a680a-a6e2-4306-90f2-0f438dc9b32b">
      <UserInfo>
        <DisplayName/>
        <AccountId xsi:nil="true"/>
        <AccountType/>
      </UserInfo>
    </Paper_x0020_Process_x0020_Additional_x0020_Program_x0020_Team_x0020_Reviewers>
  </documentManagement>
</p:properties>
</file>

<file path=customXml/itemProps1.xml><?xml version="1.0" encoding="utf-8"?>
<ds:datastoreItem xmlns:ds="http://schemas.openxmlformats.org/officeDocument/2006/customXml" ds:itemID="{FC1BAAEE-524F-469A-B8DF-B00651DBF277}">
  <ds:schemaRefs>
    <ds:schemaRef ds:uri="http://schemas.microsoft.com/sharepoint/v3/contenttype/forms"/>
  </ds:schemaRefs>
</ds:datastoreItem>
</file>

<file path=customXml/itemProps2.xml><?xml version="1.0" encoding="utf-8"?>
<ds:datastoreItem xmlns:ds="http://schemas.openxmlformats.org/officeDocument/2006/customXml" ds:itemID="{7794B7A3-EF6D-4DAD-9A3F-D8321218E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32bb7e-e0f8-47a5-9201-a2d805121534"/>
    <ds:schemaRef ds:uri="3f9a680a-a6e2-4306-90f2-0f438dc9b3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C93698-8AD5-4F24-AE4D-81DF7FA6C2ED}">
  <ds:schemaRefs>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www.w3.org/XML/1998/namespace"/>
    <ds:schemaRef ds:uri="http://purl.org/dc/dcmitype/"/>
    <ds:schemaRef ds:uri="3f9a680a-a6e2-4306-90f2-0f438dc9b32b"/>
    <ds:schemaRef ds:uri="cb32bb7e-e0f8-47a5-9201-a2d805121534"/>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1677</TotalTime>
  <Words>1984</Words>
  <Application>Microsoft Office PowerPoint</Application>
  <PresentationFormat>Widescreen</PresentationFormat>
  <Paragraphs>190</Paragraphs>
  <Slides>37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Aktiv Grotesk Cd</vt:lpstr>
      <vt:lpstr>Arial</vt:lpstr>
      <vt:lpstr>Calibri</vt:lpstr>
      <vt:lpstr>Calibri Light</vt:lpstr>
      <vt:lpstr>Californian FB</vt:lpstr>
      <vt:lpstr>Courier New</vt:lpstr>
      <vt:lpstr>Wingdings</vt:lpstr>
      <vt:lpstr>Office Theme</vt:lpstr>
      <vt:lpstr>1_Office Theme</vt:lpstr>
      <vt:lpstr>Economic Impact Payments (EIP)</vt:lpstr>
      <vt:lpstr>Welcome</vt:lpstr>
      <vt:lpstr>Economic Impact Payment (EIP)  Assister Guide</vt:lpstr>
      <vt:lpstr>Background</vt:lpstr>
      <vt:lpstr>Who is Missing Out? </vt:lpstr>
      <vt:lpstr>Reaching Non-Filers</vt:lpstr>
      <vt:lpstr>PowerPoint Presentation</vt:lpstr>
      <vt:lpstr>PowerPoint Presentation</vt:lpstr>
      <vt:lpstr>PowerPoint Presentation</vt:lpstr>
      <vt:lpstr>Who Should You Look For? </vt:lpstr>
      <vt:lpstr>Completing the Form</vt:lpstr>
      <vt:lpstr>Getting Started</vt:lpstr>
      <vt:lpstr>Recommendation</vt:lpstr>
      <vt:lpstr>Step 1: Visit the IRS website to access the  Non-filer form.</vt:lpstr>
      <vt:lpstr>When you see the options for completing the form, click the blue “Enter your information” button:</vt:lpstr>
      <vt:lpstr>You will be taken to this page: https://www.freefilefillableforms.com/#/fd/ EconomicImpactPayment </vt:lpstr>
      <vt:lpstr>Step 2: Create an account. </vt:lpstr>
      <vt:lpstr>PowerPoint Presentation</vt:lpstr>
      <vt:lpstr>Note: If you don’t use the form for 20 minutes, it will time out and you will see this message:</vt:lpstr>
      <vt:lpstr>Step 3: Fill out filing status, claim dependents, and provide banking information.</vt:lpstr>
      <vt:lpstr>Optional Info</vt:lpstr>
      <vt:lpstr>Step 4: Fill out income and personal identification information.</vt:lpstr>
      <vt:lpstr>Optional Info</vt:lpstr>
      <vt:lpstr>Step 5: Verify email address.</vt:lpstr>
      <vt:lpstr>A box will open on your screen that looks like this: </vt:lpstr>
      <vt:lpstr>Click the blue “send verification email” box:</vt:lpstr>
      <vt:lpstr>They will receive a message from the sender “Non-Filers Enter Payment Info” with the subject line, “Your Non-Filers: Enter Payment Info – Account”. The message will look like this:</vt:lpstr>
      <vt:lpstr>This screen will open: </vt:lpstr>
      <vt:lpstr>Close the Email Verification window and return to the “Update your account” screen and click exit. </vt:lpstr>
      <vt:lpstr>This will take you back to the form. Now your client’s email address should show as verified:</vt:lpstr>
      <vt:lpstr>Step 6: Submit Form.</vt:lpstr>
      <vt:lpstr>Worker Scripts</vt:lpstr>
      <vt:lpstr>Worker Scripts for EIP Assistors</vt:lpstr>
      <vt:lpstr>Additional Resources</vt:lpstr>
      <vt:lpstr>PowerPoint Presentation</vt:lpstr>
      <vt:lpstr>Free Webmail Account Set-Up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Fill out the IRS Non-Filer Form</dc:title>
  <dc:creator>Zoumi Koné</dc:creator>
  <cp:lastModifiedBy>Roxy Caines</cp:lastModifiedBy>
  <cp:revision>44</cp:revision>
  <dcterms:created xsi:type="dcterms:W3CDTF">2020-08-10T17:21:32Z</dcterms:created>
  <dcterms:modified xsi:type="dcterms:W3CDTF">2020-10-14T20:47:37Z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0x0101003CAE109CA9BC924B92B99610986835430081819E3F6138FD4EADCBEC05BCD6A739</vt:lpwstr>
  </property>
  <property fmtid="{D5CDD505-2E9C-101B-9397-08002B2CF9AE}" pid="3" name="TaxKeyword">
    <vt:lpwstr/>
  </property>
  <property fmtid="{D5CDD505-2E9C-101B-9397-08002B2CF9AE}" pid="4" name="Year">
    <vt:lpwstr/>
  </property>
  <property fmtid="{D5CDD505-2E9C-101B-9397-08002B2CF9AE}" pid="6" name="e117d6a063dd482d990010a49bc532f2">
    <vt:lpwstr/>
  </property>
  <property fmtid="{D5CDD505-2E9C-101B-9397-08002B2CF9AE}" pid="7" name="Tertiary_x0020_Topic">
    <vt:lpwstr/>
  </property>
  <property fmtid="{D5CDD505-2E9C-101B-9397-08002B2CF9AE}" pid="8" name="TaxKeywordTaxHTField">
    <vt:lpwstr/>
  </property>
  <property fmtid="{D5CDD505-2E9C-101B-9397-08002B2CF9AE}" pid="9" name="EITC_x0020_Outreach_x0020_Topic">
    <vt:lpwstr/>
  </property>
  <property fmtid="{D5CDD505-2E9C-101B-9397-08002B2CF9AE}" pid="10" name="Secondary_x0020_Outreach_x0020_Topic">
    <vt:lpwstr/>
  </property>
  <property fmtid="{D5CDD505-2E9C-101B-9397-08002B2CF9AE}" pid="11" name="Document Status">
    <vt:lpwstr/>
  </property>
  <property fmtid="{D5CDD505-2E9C-101B-9397-08002B2CF9AE}" pid="13" name="l14c938e71a94878ad67bdf3f28a845e">
    <vt:lpwstr/>
  </property>
  <property fmtid="{D5CDD505-2E9C-101B-9397-08002B2CF9AE}" pid="14" name="j32c84c987f640299e48d3e1b1804a65">
    <vt:lpwstr/>
  </property>
  <property fmtid="{D5CDD505-2E9C-101B-9397-08002B2CF9AE}" pid="16" name="d06d8d640fee472b9058e03e288c0984">
    <vt:lpwstr/>
  </property>
  <property fmtid="{D5CDD505-2E9C-101B-9397-08002B2CF9AE}" pid="17" name="Tertiary Topic">
    <vt:lpwstr/>
  </property>
  <property fmtid="{D5CDD505-2E9C-101B-9397-08002B2CF9AE}" pid="18" name="Secondary Outreach Topic">
    <vt:lpwstr/>
  </property>
  <property fmtid="{D5CDD505-2E9C-101B-9397-08002B2CF9AE}" pid="19" name="EITC Outreach Topic">
    <vt:lpwstr/>
  </property>
</Properties>
</file>